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6210" autoAdjust="0"/>
  </p:normalViewPr>
  <p:slideViewPr>
    <p:cSldViewPr snapToGrid="0" showGuides="1">
      <p:cViewPr>
        <p:scale>
          <a:sx n="60" d="100"/>
          <a:sy n="60" d="100"/>
        </p:scale>
        <p:origin x="1188" y="834"/>
      </p:cViewPr>
      <p:guideLst>
        <p:guide pos="416"/>
        <p:guide pos="7256"/>
        <p:guide orient="horz" pos="648"/>
        <p:guide orient="horz" pos="712"/>
        <p:guide orient="horz" pos="3928"/>
        <p:guide orient="horz" pos="3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AD918-4447-4EA0-B1BC-90F4878D8BF5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3CDBE-1A50-4B96-8C44-E291ADE5E5D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9321024-9034-41b8-8fb8-9cd86f2ca9f6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 descr="8a4ff39b-1885-434f-8d91-1072bf5710f5"/>
          <p:cNvSpPr>
            <a:spLocks noGrp="true"/>
          </p:cNvSpPr>
          <p:nvPr>
            <p:ph type="ctrTitle" hasCustomPrompt="true"/>
          </p:nvPr>
        </p:nvSpPr>
        <p:spPr>
          <a:xfrm>
            <a:off x="1524000" y="1843037"/>
            <a:ext cx="9144001" cy="1463040"/>
          </a:xfrm>
        </p:spPr>
        <p:txBody>
          <a:bodyPr anchor="b">
            <a:normAutofit/>
          </a:bodyPr>
          <a:lstStyle>
            <a:lvl1pPr algn="ctr">
              <a:defRPr sz="66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3" name="Subtitle 2" descr="5e180129-9ae2-401f-9a6a-178e401050fb"/>
          <p:cNvSpPr>
            <a:spLocks noGrp="true"/>
          </p:cNvSpPr>
          <p:nvPr>
            <p:ph type="subTitle" idx="1" hasCustomPrompt="true"/>
          </p:nvPr>
        </p:nvSpPr>
        <p:spPr>
          <a:xfrm>
            <a:off x="4589391" y="4115634"/>
            <a:ext cx="3860800" cy="508703"/>
          </a:xfrm>
          <a:prstGeom prst="round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true"/>
          </a:gradFill>
        </p:spPr>
        <p:txBody>
          <a:bodyPr anchor="ctr" anchorCtr="false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add subtitle</a:t>
            </a:r>
            <a:endParaRPr lang="en-US"/>
          </a:p>
        </p:txBody>
      </p:sp>
      <p:sp>
        <p:nvSpPr>
          <p:cNvPr id="6" name="Text Placeholder 4294967294" descr="a474317b-d1ed-47d8-9547-ad53669b335a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7013717" y="5859780"/>
            <a:ext cx="4517887" cy="274320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/>
              <a:t>Presenter name</a:t>
            </a:r>
            <a:endParaRPr lang="en-US"/>
          </a:p>
        </p:txBody>
      </p:sp>
      <p:sp>
        <p:nvSpPr>
          <p:cNvPr id="5" name="Text Placeholder 4" descr="85935674-e260-4e3b-92af-2a78e1b3efd8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660398" y="5859780"/>
            <a:ext cx="4517887" cy="274320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c2eae276-03e0-4c0a-9f44-22e3a222c5ae"/>
          <p:cNvSpPr>
            <a:spLocks noGrp="true"/>
          </p:cNvSpPr>
          <p:nvPr>
            <p:ph type="title" hasCustomPrompt="true"/>
          </p:nvPr>
        </p:nvSpPr>
        <p:spPr/>
        <p:txBody>
          <a:bodyPr/>
          <a:lstStyle/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3" name="Content Placeholder 2" descr="7f248a02-ee4d-4bf5-b1bd-4c542d7713dd"/>
          <p:cNvSpPr>
            <a:spLocks noGrp="true"/>
          </p:cNvSpPr>
          <p:nvPr>
            <p:ph idx="1" hasCustomPrompt="true"/>
          </p:nvPr>
        </p:nvSpPr>
        <p:spPr/>
        <p:txBody>
          <a:bodyPr/>
          <a:lstStyle/>
          <a:p>
            <a:pPr lvl="0"/>
            <a:r>
              <a:rPr lang="en-US" altLang="zh-CN"/>
              <a:t>Click to add text</a:t>
            </a:r>
            <a:endParaRPr lang="en-US"/>
          </a:p>
        </p:txBody>
      </p:sp>
      <p:sp>
        <p:nvSpPr>
          <p:cNvPr id="4" name="Date Placeholder 3" descr="1a81ce45-5ebf-467d-a012-442adcb8313f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5" name="Footer Placeholder 4" descr="e13dc087-458b-4e8a-ac4c-3cac60b7d630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descr="815cc2de-d1cc-45f5-a6a9-7da7be336c09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Agenda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24a25a4c-e299-4dd5-95fb-4f31e916ba20"/>
          <p:cNvSpPr>
            <a:spLocks noGrp="true"/>
          </p:cNvSpPr>
          <p:nvPr>
            <p:ph type="title" hasCustomPrompt="true"/>
          </p:nvPr>
        </p:nvSpPr>
        <p:spPr>
          <a:xfrm>
            <a:off x="660400" y="1500187"/>
            <a:ext cx="2836562" cy="915667"/>
          </a:xfrm>
        </p:spPr>
        <p:txBody>
          <a:bodyPr anchor="t">
            <a:normAutofit/>
          </a:bodyPr>
          <a:lstStyle>
            <a:lvl1pPr algn="r">
              <a:defRPr sz="2400"/>
            </a:lvl1pPr>
          </a:lstStyle>
          <a:p>
            <a:r>
              <a:rPr lang="en-US"/>
              <a:t>Agenda</a:t>
            </a:r>
            <a:endParaRPr lang="en-US"/>
          </a:p>
        </p:txBody>
      </p:sp>
      <p:sp>
        <p:nvSpPr>
          <p:cNvPr id="3" name="Content Placeholder 2" descr="9156475a-8ef1-4780-b579-760219d395a4"/>
          <p:cNvSpPr>
            <a:spLocks noGrp="true"/>
          </p:cNvSpPr>
          <p:nvPr>
            <p:ph sz="quarter" idx="1" hasCustomPrompt="true"/>
          </p:nvPr>
        </p:nvSpPr>
        <p:spPr>
          <a:xfrm>
            <a:off x="3745078" y="1500188"/>
            <a:ext cx="7773821" cy="4633912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+mj-lt"/>
              <a:buAutoNum type="arabicPeriod"/>
              <a:defRPr/>
            </a:lvl1pPr>
            <a:lvl2pPr marL="800100" indent="-342900">
              <a:lnSpc>
                <a:spcPct val="100000"/>
              </a:lnSpc>
              <a:buFont typeface="+mj-ea"/>
              <a:buAutoNum type="circleNumDbPlain"/>
              <a:defRPr/>
            </a:lvl2pPr>
            <a:lvl3pPr marL="1257300" indent="-342900">
              <a:lnSpc>
                <a:spcPct val="100000"/>
              </a:lnSpc>
              <a:buFont typeface="+mj-lt"/>
              <a:buAutoNum type="alphaLcParenR"/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altLang="zh-CN"/>
              <a:t>Click to add text</a:t>
            </a:r>
            <a:endParaRPr lang="en-US"/>
          </a:p>
        </p:txBody>
      </p:sp>
      <p:sp>
        <p:nvSpPr>
          <p:cNvPr id="5" name="Date Placeholder 4" descr="dd38cce2-30d4-43d2-aa97-c53ab7fb703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6" name="Footer Placeholder 5" descr="9d8ed653-f8c2-4510-94c4-827ef39d5851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descr="483ac4e3-577d-450e-ae68-9cd977c303aa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  <p:cxnSp>
        <p:nvCxnSpPr>
          <p:cNvPr id="8" name="Straight Connector 7" descr="e480290c-27a5-42bd-8cca-fe9d6d555920"/>
          <p:cNvCxnSpPr/>
          <p:nvPr/>
        </p:nvCxnSpPr>
        <p:spPr>
          <a:xfrm flipH="true"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: Shape 8" descr="fc8fd80b-9927-4a7c-8c49-104dbbdd9599"/>
          <p:cNvSpPr>
            <a:spLocks noChangeAspect="true"/>
          </p:cNvSpPr>
          <p:nvPr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bce3a7a-a4b0-4b89-b1f2-df1e398da17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 descr="2fbaa6c1-ba16-4e63-a4e2-b1734198e005"/>
          <p:cNvSpPr>
            <a:spLocks noGrp="true"/>
          </p:cNvSpPr>
          <p:nvPr>
            <p:ph type="title" hasCustomPrompt="true"/>
          </p:nvPr>
        </p:nvSpPr>
        <p:spPr>
          <a:xfrm>
            <a:off x="2638425" y="2708301"/>
            <a:ext cx="6915150" cy="987399"/>
          </a:xfr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3" name="Text Placeholder 2" descr="9805dab7-2874-40fb-a685-68a76110866c"/>
          <p:cNvSpPr>
            <a:spLocks noGrp="true"/>
          </p:cNvSpPr>
          <p:nvPr>
            <p:ph type="body" idx="1" hasCustomPrompt="true"/>
          </p:nvPr>
        </p:nvSpPr>
        <p:spPr>
          <a:xfrm>
            <a:off x="2638425" y="3695700"/>
            <a:ext cx="6915150" cy="176530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add text</a:t>
            </a:r>
            <a:endParaRPr lang="zh-CN" altLang="en-US"/>
          </a:p>
        </p:txBody>
      </p:sp>
      <p:sp>
        <p:nvSpPr>
          <p:cNvPr id="4" name="Date Placeholder 3" descr="4b1deea9-1855-46d8-a8fd-49b235adccf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5" name="Footer Placeholder 4" descr="e636adb8-c969-4ebe-b0ce-420a8fcaa98d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descr="c1f7c6ea-33ea-4154-b71e-71eb42cb2c5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/>
          <a:lstStyle/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3" name="Date Placeholder 2" descr="3fba747d-0d36-4183-b452-bd57438961b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4" name="Footer Placeholder 3" descr="fe24a474-912f-4b33-a1fe-120446c95270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descr="2c99f5d3-3ed1-44ff-a1e3-a3ed56c2c150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descr="c328082b-2292-4fc5-b7cf-711d33e11e4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3" name="Footer Placeholder 2" descr="4fc534be-6e88-43a4-80d4-7146ce626bf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descr="04687f2d-6185-4276-8956-20c63e21125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matchingName="Closing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676bd737-0ec8-421e-9bc8-d656fa7f5760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 descr="6e0d6d13-3b53-4e53-9af3-24216f8f2e99"/>
          <p:cNvSpPr>
            <a:spLocks noGrp="true"/>
          </p:cNvSpPr>
          <p:nvPr>
            <p:ph type="title" hasCustomPrompt="true"/>
          </p:nvPr>
        </p:nvSpPr>
        <p:spPr>
          <a:xfrm>
            <a:off x="660399" y="2921169"/>
            <a:ext cx="10871203" cy="1015663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4" name="Text Placeholder 3" descr="1bae6913-b4b7-42cc-98e7-a92023fa20aa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7013715" y="5859780"/>
            <a:ext cx="4517887" cy="274320"/>
          </a:xfrm>
        </p:spPr>
        <p:txBody>
          <a:bodyPr anchor="ctr">
            <a:noAutofit/>
          </a:bodyPr>
          <a:lstStyle>
            <a:lvl1pPr marL="0" indent="0" algn="r">
              <a:lnSpc>
                <a:spcPct val="100000"/>
              </a:lnSpc>
              <a:spcBef>
                <a:spcPct val="0"/>
              </a:spcBef>
              <a:buNone/>
              <a:defRPr lang="en-US"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/>
              <a:t>Presenter name</a:t>
            </a:r>
            <a:endParaRPr lang="en-US"/>
          </a:p>
        </p:txBody>
      </p:sp>
      <p:sp>
        <p:nvSpPr>
          <p:cNvPr id="5" name="Text Placeholder 4" descr="f5b5a1c5-66c7-4b87-96d6-9541a42d20ec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660400" y="5844540"/>
            <a:ext cx="4517887" cy="27432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None/>
              <a:defRPr lang="en-US" sz="1200">
                <a:solidFill>
                  <a:schemeClr val="bg1"/>
                </a:solidFill>
              </a:defRPr>
            </a:lvl1pPr>
          </a:lstStyle>
          <a:p>
            <a:pPr lvl="0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hf sldNum="0"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Picture 7"/>
            <p:cNvPicPr>
              <a:picLocks noChangeAspect="true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9" name="Rectangle: Rounded Corners 8"/>
            <p:cNvSpPr/>
            <p:nvPr/>
          </p:nvSpPr>
          <p:spPr>
            <a:xfrm>
              <a:off x="254808" y="203200"/>
              <a:ext cx="11682384" cy="6451600"/>
            </a:xfrm>
            <a:prstGeom prst="roundRect">
              <a:avLst>
                <a:gd name="adj" fmla="val 395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60400" y="128587"/>
            <a:ext cx="10858500" cy="9001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/>
              <a:t>Click to add title</a:t>
            </a:r>
            <a:endParaRPr lang="en-US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add text</a:t>
            </a:r>
            <a:endParaRPr lang="en-US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25592-9C3F-48AB-9A3F-F2A64B129A6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660399" y="6409690"/>
            <a:ext cx="375073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7768168" y="6409690"/>
            <a:ext cx="375073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146-E542-4D4E-B8E9-6919A11DDD4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8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8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8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8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8a4ff39b-1885-434f-8d91-1072bf5710f5"/>
          <p:cNvSpPr>
            <a:spLocks noGrp="true"/>
          </p:cNvSpPr>
          <p:nvPr>
            <p:ph type="ctrTitle" hasCustomPrompt="true"/>
          </p:nvPr>
        </p:nvSpPr>
        <p:spPr/>
        <p:txBody>
          <a:bodyPr anchorCtr="false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5940" b="1" i="0" u="none">
                <a:solidFill>
                  <a:srgbClr val="EBC34A"/>
                </a:solidFill>
                <a:latin typeface="微软雅黑"/>
              </a:rPr>
              <a:t>2025年南阳市宛城区政府工作报告</a:t>
            </a:r>
            <a:endParaRPr lang="en-US" sz="5940" b="1" i="0" u="none">
              <a:solidFill>
                <a:srgbClr val="EBC34A"/>
              </a:solidFill>
              <a:latin typeface="微软雅黑"/>
            </a:endParaRPr>
          </a:p>
        </p:txBody>
      </p:sp>
      <p:sp>
        <p:nvSpPr>
          <p:cNvPr id="3" name="副标题 2" descr="5e180129-9ae2-401f-9a6a-178e401050fb"/>
          <p:cNvSpPr>
            <a:spLocks noGrp="true"/>
          </p:cNvSpPr>
          <p:nvPr>
            <p:ph type="subTitle" idx="1" hasCustomPrompt="true"/>
          </p:nvPr>
        </p:nvSpPr>
        <p:spPr/>
        <p:txBody>
          <a:bodyPr anchorCtr="false"/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1600" b="0" i="0" u="none">
                <a:solidFill>
                  <a:srgbClr val="000000"/>
                </a:solidFill>
                <a:ea typeface="微软雅黑"/>
              </a:rPr>
              <a:t>回顾2024，展望2025，谱写宛城发展新篇章</a:t>
            </a:r>
            <a:endParaRPr lang="en-US" sz="1600" b="0" i="0" u="none">
              <a:solidFill>
                <a:srgbClr val="000000"/>
              </a:solidFill>
              <a:ea typeface="微软雅黑"/>
            </a:endParaRPr>
          </a:p>
        </p:txBody>
      </p:sp>
      <p:sp>
        <p:nvSpPr>
          <p:cNvPr id="6" name="文本占位符 5" descr="a474317b-d1ed-47d8-9547-ad53669b335a"/>
          <p:cNvSpPr>
            <a:spLocks noGrp="true"/>
          </p:cNvSpPr>
          <p:nvPr>
            <p:ph type="body" sz="quarter" idx="13" hasCustomPrompt="true"/>
          </p:nvPr>
        </p:nvSpPr>
        <p:spPr/>
        <p:txBody>
          <a:bodyPr anchorCtr="false"/>
          <a:lstStyle/>
          <a:p>
            <a:pPr algn="r">
              <a:lnSpc>
                <a:spcPct val="100000"/>
              </a:lnSpc>
              <a:spcBef>
                <a:spcPts val="1000"/>
              </a:spcBef>
            </a:pPr>
            <a:r>
              <a:rPr lang="en-US" sz="1200" b="0" i="0" u="none">
                <a:solidFill>
                  <a:srgbClr val="000000"/>
                </a:solidFill>
                <a:ea typeface="微软雅黑"/>
              </a:rPr>
              <a:t>报告人名称</a:t>
            </a:r>
            <a:endParaRPr lang="en-US" sz="1200" b="0" i="0" u="none">
              <a:solidFill>
                <a:srgbClr val="000000"/>
              </a:solidFill>
              <a:ea typeface="微软雅黑"/>
            </a:endParaRPr>
          </a:p>
        </p:txBody>
      </p:sp>
      <p:sp>
        <p:nvSpPr>
          <p:cNvPr id="5" name="文本占位符 4" descr="85935674-e260-4e3b-92af-2a78e1b3efd8"/>
          <p:cNvSpPr>
            <a:spLocks noGrp="true"/>
          </p:cNvSpPr>
          <p:nvPr>
            <p:ph type="body" sz="quarter" idx="14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ts val="1000"/>
              </a:spcBef>
            </a:pPr>
            <a:r>
              <a:rPr lang="en-US">
                <a:latin typeface="微软雅黑"/>
              </a:rPr>
              <a:t>20xx.xx.xx</a:t>
            </a:r>
            <a:endParaRPr lang="en-US">
              <a:latin typeface="微软雅黑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民生改善成果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10" name="32198e8d-e80e-4e00-a169-e7bcfd5c0767.source.3.zh-Hans.pptx" descr="4adf47c6-de5d-480c-a77e-728194bc8fbd"/>
          <p:cNvGrpSpPr/>
          <p:nvPr/>
        </p:nvGrpSpPr>
        <p:grpSpPr>
          <a:xfrm>
            <a:off x="660400" y="0"/>
            <a:ext cx="10871200" cy="6858000"/>
            <a:chOff x="660400" y="0"/>
            <a:chExt cx="10871200" cy="6858000"/>
          </a:xfrm>
        </p:grpSpPr>
        <p:sp>
          <p:nvSpPr>
            <p:cNvPr id="15" name="矩形 14" descr="73349254-6161-4b28-ad64-84ce5e06678f"/>
            <p:cNvSpPr/>
            <p:nvPr/>
          </p:nvSpPr>
          <p:spPr>
            <a:xfrm>
              <a:off x="4253306" y="0"/>
              <a:ext cx="3672688" cy="6858000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false"/>
            <a:lstStyle/>
            <a:p>
              <a:pPr algn="ctr"/>
            </a:p>
          </p:txBody>
        </p:sp>
        <p:sp>
          <p:nvSpPr>
            <p:cNvPr id="3" name="Title" descr="f27a6663-0ac6-4098-bcca-d285a27ee1cb"/>
            <p:cNvSpPr txBox="true"/>
            <p:nvPr/>
          </p:nvSpPr>
          <p:spPr>
            <a:xfrm>
              <a:off x="660400" y="5087814"/>
              <a:ext cx="10871200" cy="1078035"/>
            </a:xfrm>
            <a:prstGeom prst="rect">
              <a:avLst/>
            </a:prstGeom>
            <a:noFill/>
          </p:spPr>
          <p:txBody>
            <a:bodyPr vert="horz" wrap="square" rtlCol="0" anchor="ctr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民生保障有力，公共服务水平提升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6" name="组合 5" descr="e4787edf-d68a-4c29-987b-45816ede858c"/>
            <p:cNvGrpSpPr/>
            <p:nvPr/>
          </p:nvGrpSpPr>
          <p:grpSpPr>
            <a:xfrm>
              <a:off x="954689" y="1203964"/>
              <a:ext cx="2743605" cy="3829139"/>
              <a:chOff x="954689" y="1203964"/>
              <a:chExt cx="2743605" cy="3829139"/>
            </a:xfrm>
          </p:grpSpPr>
          <p:sp>
            <p:nvSpPr>
              <p:cNvPr id="12" name="Number1" descr="f0eda8e8-d322-48e4-9336-febbec68e15d"/>
              <p:cNvSpPr txBox="true"/>
              <p:nvPr/>
            </p:nvSpPr>
            <p:spPr>
              <a:xfrm>
                <a:off x="956277" y="1203964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 anchorCtr="false">
                <a:spAutoFit/>
              </a:bodyPr>
              <a:lstStyle/>
              <a:p>
                <a:pPr algn="l"/>
                <a:r>
                  <a:rPr lang="en-US" sz="4000" b="1" i="0" u="none">
                    <a:latin typeface="Arial"/>
                  </a:rPr>
                  <a:t>01</a:t>
                </a:r>
                <a:endParaRPr lang="en-US" sz="4000" b="1" i="0" u="none">
                  <a:latin typeface="Arial"/>
                </a:endParaRPr>
              </a:p>
            </p:txBody>
          </p:sp>
          <p:sp>
            <p:nvSpPr>
              <p:cNvPr id="13" name="Text1" descr="bb716bab-5b12-482b-9ed3-0045c9b600d9"/>
              <p:cNvSpPr/>
              <p:nvPr/>
            </p:nvSpPr>
            <p:spPr>
              <a:xfrm>
                <a:off x="954689" y="3035953"/>
                <a:ext cx="2743605" cy="199715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全年投入民生资金28亿元，占一般公共预算支出的82%。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4" name="Bullet1" descr="bda92b46-6e35-4854-8846-4d1ea134f0ed"/>
              <p:cNvSpPr txBox="true"/>
              <p:nvPr/>
            </p:nvSpPr>
            <p:spPr>
              <a:xfrm>
                <a:off x="954689" y="2237952"/>
                <a:ext cx="2743605" cy="707886"/>
              </a:xfrm>
              <a:prstGeom prst="rect">
                <a:avLst/>
              </a:prstGeom>
              <a:noFill/>
            </p:spPr>
            <p:txBody>
              <a:bodyPr wrap="square" rtlCol="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民生资金投入占比高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7" name="组合 6" descr="0ade3ff0-4f6e-4abd-b884-5831ab425563"/>
            <p:cNvGrpSpPr/>
            <p:nvPr/>
          </p:nvGrpSpPr>
          <p:grpSpPr>
            <a:xfrm>
              <a:off x="4698931" y="1203964"/>
              <a:ext cx="2743605" cy="3829139"/>
              <a:chOff x="4698931" y="1203964"/>
              <a:chExt cx="2743605" cy="3829139"/>
            </a:xfrm>
          </p:grpSpPr>
          <p:sp>
            <p:nvSpPr>
              <p:cNvPr id="16" name="Number2" descr="7dea823b-eea7-4526-92e4-ebb55b1cde0d"/>
              <p:cNvSpPr txBox="true"/>
              <p:nvPr/>
            </p:nvSpPr>
            <p:spPr>
              <a:xfrm>
                <a:off x="4698931" y="1203964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 anchorCtr="false">
                <a:spAutoFit/>
              </a:bodyPr>
              <a:lstStyle/>
              <a:p>
                <a:pPr algn="l"/>
                <a:r>
                  <a:rPr lang="en-US" sz="4000" b="1" i="0" u="none">
                    <a:latin typeface="Arial"/>
                  </a:rPr>
                  <a:t>02</a:t>
                </a:r>
                <a:endParaRPr lang="en-US" sz="4000" b="1" i="0" u="none">
                  <a:latin typeface="Arial"/>
                </a:endParaRPr>
              </a:p>
            </p:txBody>
          </p:sp>
          <p:sp>
            <p:nvSpPr>
              <p:cNvPr id="29" name="Text2" descr="782b6983-ae7e-4748-ad74-41233bcfa8c0"/>
              <p:cNvSpPr/>
              <p:nvPr/>
            </p:nvSpPr>
            <p:spPr>
              <a:xfrm>
                <a:off x="4698931" y="3035953"/>
                <a:ext cx="2743605" cy="199715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新增城镇就业7800人，新建老年助餐场所38个。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0" name="Bullet2" descr="2bb181b8-bbd7-4b8f-9f73-e78a33e6bb2c"/>
              <p:cNvSpPr txBox="true"/>
              <p:nvPr/>
            </p:nvSpPr>
            <p:spPr>
              <a:xfrm>
                <a:off x="4698931" y="2237952"/>
                <a:ext cx="2743605" cy="707886"/>
              </a:xfrm>
              <a:prstGeom prst="rect">
                <a:avLst/>
              </a:prstGeom>
              <a:noFill/>
            </p:spPr>
            <p:txBody>
              <a:bodyPr wrap="square" rtlCol="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就业与养老保障加强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8" name="组合 7" descr="54f8a40e-f0f6-466c-b344-6ec9fd798015"/>
            <p:cNvGrpSpPr/>
            <p:nvPr/>
          </p:nvGrpSpPr>
          <p:grpSpPr>
            <a:xfrm>
              <a:off x="8696664" y="1203964"/>
              <a:ext cx="2823824" cy="3829139"/>
              <a:chOff x="8696664" y="1203964"/>
              <a:chExt cx="2823824" cy="3829139"/>
            </a:xfrm>
          </p:grpSpPr>
          <p:sp>
            <p:nvSpPr>
              <p:cNvPr id="19" name="Number3" descr="92b828ce-3afa-455d-a1de-3e341b65180b"/>
              <p:cNvSpPr txBox="true"/>
              <p:nvPr/>
            </p:nvSpPr>
            <p:spPr>
              <a:xfrm>
                <a:off x="8696664" y="1203964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 anchorCtr="false">
                <a:spAutoFit/>
              </a:bodyPr>
              <a:lstStyle/>
              <a:p>
                <a:pPr algn="l"/>
                <a:r>
                  <a:rPr lang="en-US" sz="4000" b="1" i="0" u="none">
                    <a:latin typeface="Arial"/>
                  </a:rPr>
                  <a:t>03</a:t>
                </a:r>
                <a:endParaRPr lang="en-US" sz="4000" b="1" i="0" u="none">
                  <a:latin typeface="Arial"/>
                </a:endParaRPr>
              </a:p>
            </p:txBody>
          </p:sp>
          <p:sp>
            <p:nvSpPr>
              <p:cNvPr id="31" name="Text3" descr="5c74831c-ffc9-4d1f-88f4-460455bf1a54"/>
              <p:cNvSpPr/>
              <p:nvPr/>
            </p:nvSpPr>
            <p:spPr>
              <a:xfrm>
                <a:off x="8776883" y="3035953"/>
                <a:ext cx="2742017" cy="199715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中招、高招成绩优异，改扩建学校，医疗服务能力稳步提高。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2" name="Bullet3" descr="6356d4d4-91b1-40dc-b372-1cb4a75eed03"/>
              <p:cNvSpPr txBox="true"/>
              <p:nvPr/>
            </p:nvSpPr>
            <p:spPr>
              <a:xfrm>
                <a:off x="8778471" y="2237952"/>
                <a:ext cx="2742017" cy="707886"/>
              </a:xfrm>
              <a:prstGeom prst="rect">
                <a:avLst/>
              </a:prstGeom>
              <a:noFill/>
            </p:spPr>
            <p:txBody>
              <a:bodyPr wrap="square" rtlCol="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教育医疗服务能力提升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社会治理成果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5" name="65022ca5-1027-4126-b5a7-c08ce8b9a567.source.3.zh-Hans.pptx" descr="1b4b176d-8416-447c-aaa6-dc6840366258"/>
          <p:cNvGrpSpPr/>
          <p:nvPr/>
        </p:nvGrpSpPr>
        <p:grpSpPr>
          <a:xfrm>
            <a:off x="673100" y="1130300"/>
            <a:ext cx="10845800" cy="5003800"/>
            <a:chOff x="673100" y="1130300"/>
            <a:chExt cx="10845800" cy="5003800"/>
          </a:xfrm>
        </p:grpSpPr>
        <p:sp>
          <p:nvSpPr>
            <p:cNvPr id="3" name="isḻiḍé" descr="44d38dd3-f670-445d-b3c1-3d98d274da8b"/>
            <p:cNvSpPr/>
            <p:nvPr/>
          </p:nvSpPr>
          <p:spPr>
            <a:xfrm rot="18073502" flipH="true">
              <a:off x="4154130" y="3202817"/>
              <a:ext cx="1574377" cy="746660"/>
            </a:xfrm>
            <a:prstGeom prst="parallelogram">
              <a:avLst>
                <a:gd name="adj" fmla="val 59953"/>
              </a:avLst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5" name="ïšḻîďé" descr="8caa4402-211b-4f82-8e66-2350e18d1b02"/>
            <p:cNvSpPr/>
            <p:nvPr/>
          </p:nvSpPr>
          <p:spPr>
            <a:xfrm rot="3480000" flipH="true">
              <a:off x="6463493" y="2817456"/>
              <a:ext cx="1574377" cy="746660"/>
            </a:xfrm>
            <a:prstGeom prst="parallelogram">
              <a:avLst>
                <a:gd name="adj" fmla="val 59953"/>
              </a:avLst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8" name="îSḻîďè" descr="8387210c-b67f-4e6a-a307-052b76048edf"/>
            <p:cNvSpPr/>
            <p:nvPr/>
          </p:nvSpPr>
          <p:spPr>
            <a:xfrm flipH="true">
              <a:off x="5668645" y="5018383"/>
              <a:ext cx="1538495" cy="746660"/>
            </a:xfrm>
            <a:prstGeom prst="parallelogram">
              <a:avLst>
                <a:gd name="adj" fmla="val 59953"/>
              </a:avLst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grpSp>
          <p:nvGrpSpPr>
            <p:cNvPr id="32" name="组合 31" descr="435d83c3-9858-4ae8-b780-b1f50423f47e"/>
            <p:cNvGrpSpPr/>
            <p:nvPr/>
          </p:nvGrpSpPr>
          <p:grpSpPr>
            <a:xfrm>
              <a:off x="739401" y="3095402"/>
              <a:ext cx="5515569" cy="1922982"/>
              <a:chOff x="739401" y="3095402"/>
              <a:chExt cx="5515569" cy="1922982"/>
            </a:xfrm>
          </p:grpSpPr>
          <p:sp>
            <p:nvSpPr>
              <p:cNvPr id="4" name="IconBackground1" descr="0cabb3af-92d5-43e0-be9a-b770766e8094"/>
              <p:cNvSpPr/>
              <p:nvPr/>
            </p:nvSpPr>
            <p:spPr>
              <a:xfrm rot="16200000">
                <a:off x="4707160" y="3470574"/>
                <a:ext cx="1922982" cy="1172638"/>
              </a:xfrm>
              <a:prstGeom prst="flowChartDecision">
                <a:avLst/>
              </a:prstGeom>
              <a:solidFill>
                <a:schemeClr val="accent1"/>
              </a:solidFill>
              <a:ln w="3175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0" name="Icon1" descr="0f913b81-bf4f-4b92-8b70-ab787d4702af"/>
              <p:cNvSpPr/>
              <p:nvPr/>
            </p:nvSpPr>
            <p:spPr bwMode="auto">
              <a:xfrm>
                <a:off x="5428520" y="3859525"/>
                <a:ext cx="480262" cy="394734"/>
              </a:xfrm>
              <a:custGeom>
                <a:avLst/>
                <a:gdLst>
                  <a:gd name="T0" fmla="*/ 285 w 293"/>
                  <a:gd name="T1" fmla="*/ 32 h 238"/>
                  <a:gd name="T2" fmla="*/ 259 w 293"/>
                  <a:gd name="T3" fmla="*/ 38 h 238"/>
                  <a:gd name="T4" fmla="*/ 275 w 293"/>
                  <a:gd name="T5" fmla="*/ 24 h 238"/>
                  <a:gd name="T6" fmla="*/ 285 w 293"/>
                  <a:gd name="T7" fmla="*/ 4 h 238"/>
                  <a:gd name="T8" fmla="*/ 257 w 293"/>
                  <a:gd name="T9" fmla="*/ 16 h 238"/>
                  <a:gd name="T10" fmla="*/ 237 w 293"/>
                  <a:gd name="T11" fmla="*/ 11 h 238"/>
                  <a:gd name="T12" fmla="*/ 216 w 293"/>
                  <a:gd name="T13" fmla="*/ 1 h 238"/>
                  <a:gd name="T14" fmla="*/ 203 w 293"/>
                  <a:gd name="T15" fmla="*/ 0 h 238"/>
                  <a:gd name="T16" fmla="*/ 179 w 293"/>
                  <a:gd name="T17" fmla="*/ 5 h 238"/>
                  <a:gd name="T18" fmla="*/ 154 w 293"/>
                  <a:gd name="T19" fmla="*/ 27 h 238"/>
                  <a:gd name="T20" fmla="*/ 143 w 293"/>
                  <a:gd name="T21" fmla="*/ 54 h 238"/>
                  <a:gd name="T22" fmla="*/ 143 w 293"/>
                  <a:gd name="T23" fmla="*/ 67 h 238"/>
                  <a:gd name="T24" fmla="*/ 126 w 293"/>
                  <a:gd name="T25" fmla="*/ 72 h 238"/>
                  <a:gd name="T26" fmla="*/ 75 w 293"/>
                  <a:gd name="T27" fmla="*/ 55 h 238"/>
                  <a:gd name="T28" fmla="*/ 33 w 293"/>
                  <a:gd name="T29" fmla="*/ 24 h 238"/>
                  <a:gd name="T30" fmla="*/ 17 w 293"/>
                  <a:gd name="T31" fmla="*/ 17 h 238"/>
                  <a:gd name="T32" fmla="*/ 12 w 293"/>
                  <a:gd name="T33" fmla="*/ 41 h 238"/>
                  <a:gd name="T34" fmla="*/ 14 w 293"/>
                  <a:gd name="T35" fmla="*/ 57 h 238"/>
                  <a:gd name="T36" fmla="*/ 23 w 293"/>
                  <a:gd name="T37" fmla="*/ 76 h 238"/>
                  <a:gd name="T38" fmla="*/ 39 w 293"/>
                  <a:gd name="T39" fmla="*/ 91 h 238"/>
                  <a:gd name="T40" fmla="*/ 25 w 293"/>
                  <a:gd name="T41" fmla="*/ 89 h 238"/>
                  <a:gd name="T42" fmla="*/ 12 w 293"/>
                  <a:gd name="T43" fmla="*/ 84 h 238"/>
                  <a:gd name="T44" fmla="*/ 13 w 293"/>
                  <a:gd name="T45" fmla="*/ 95 h 238"/>
                  <a:gd name="T46" fmla="*/ 25 w 293"/>
                  <a:gd name="T47" fmla="*/ 123 h 238"/>
                  <a:gd name="T48" fmla="*/ 50 w 293"/>
                  <a:gd name="T49" fmla="*/ 140 h 238"/>
                  <a:gd name="T50" fmla="*/ 52 w 293"/>
                  <a:gd name="T51" fmla="*/ 145 h 238"/>
                  <a:gd name="T52" fmla="*/ 33 w 293"/>
                  <a:gd name="T53" fmla="*/ 145 h 238"/>
                  <a:gd name="T54" fmla="*/ 41 w 293"/>
                  <a:gd name="T55" fmla="*/ 161 h 238"/>
                  <a:gd name="T56" fmla="*/ 62 w 293"/>
                  <a:gd name="T57" fmla="*/ 179 h 238"/>
                  <a:gd name="T58" fmla="*/ 89 w 293"/>
                  <a:gd name="T59" fmla="*/ 186 h 238"/>
                  <a:gd name="T60" fmla="*/ 73 w 293"/>
                  <a:gd name="T61" fmla="*/ 197 h 238"/>
                  <a:gd name="T62" fmla="*/ 45 w 293"/>
                  <a:gd name="T63" fmla="*/ 208 h 238"/>
                  <a:gd name="T64" fmla="*/ 14 w 293"/>
                  <a:gd name="T65" fmla="*/ 212 h 238"/>
                  <a:gd name="T66" fmla="*/ 0 w 293"/>
                  <a:gd name="T67" fmla="*/ 211 h 238"/>
                  <a:gd name="T68" fmla="*/ 32 w 293"/>
                  <a:gd name="T69" fmla="*/ 227 h 238"/>
                  <a:gd name="T70" fmla="*/ 68 w 293"/>
                  <a:gd name="T71" fmla="*/ 237 h 238"/>
                  <a:gd name="T72" fmla="*/ 93 w 293"/>
                  <a:gd name="T73" fmla="*/ 238 h 238"/>
                  <a:gd name="T74" fmla="*/ 149 w 293"/>
                  <a:gd name="T75" fmla="*/ 229 h 238"/>
                  <a:gd name="T76" fmla="*/ 195 w 293"/>
                  <a:gd name="T77" fmla="*/ 205 h 238"/>
                  <a:gd name="T78" fmla="*/ 229 w 293"/>
                  <a:gd name="T79" fmla="*/ 169 h 238"/>
                  <a:gd name="T80" fmla="*/ 252 w 293"/>
                  <a:gd name="T81" fmla="*/ 127 h 238"/>
                  <a:gd name="T82" fmla="*/ 262 w 293"/>
                  <a:gd name="T83" fmla="*/ 82 h 238"/>
                  <a:gd name="T84" fmla="*/ 263 w 293"/>
                  <a:gd name="T85" fmla="*/ 59 h 238"/>
                  <a:gd name="T86" fmla="*/ 280 w 293"/>
                  <a:gd name="T87" fmla="*/ 45 h 238"/>
                  <a:gd name="T88" fmla="*/ 293 w 293"/>
                  <a:gd name="T89" fmla="*/ 28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93" h="238">
                    <a:moveTo>
                      <a:pt x="293" y="28"/>
                    </a:moveTo>
                    <a:lnTo>
                      <a:pt x="293" y="28"/>
                    </a:lnTo>
                    <a:lnTo>
                      <a:pt x="285" y="32"/>
                    </a:lnTo>
                    <a:lnTo>
                      <a:pt x="277" y="34"/>
                    </a:lnTo>
                    <a:lnTo>
                      <a:pt x="267" y="36"/>
                    </a:lnTo>
                    <a:lnTo>
                      <a:pt x="259" y="38"/>
                    </a:lnTo>
                    <a:lnTo>
                      <a:pt x="259" y="38"/>
                    </a:lnTo>
                    <a:lnTo>
                      <a:pt x="267" y="31"/>
                    </a:lnTo>
                    <a:lnTo>
                      <a:pt x="275" y="24"/>
                    </a:lnTo>
                    <a:lnTo>
                      <a:pt x="281" y="1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77" y="9"/>
                    </a:lnTo>
                    <a:lnTo>
                      <a:pt x="266" y="13"/>
                    </a:lnTo>
                    <a:lnTo>
                      <a:pt x="257" y="16"/>
                    </a:lnTo>
                    <a:lnTo>
                      <a:pt x="247" y="18"/>
                    </a:lnTo>
                    <a:lnTo>
                      <a:pt x="247" y="18"/>
                    </a:lnTo>
                    <a:lnTo>
                      <a:pt x="237" y="11"/>
                    </a:lnTo>
                    <a:lnTo>
                      <a:pt x="227" y="5"/>
                    </a:lnTo>
                    <a:lnTo>
                      <a:pt x="222" y="3"/>
                    </a:lnTo>
                    <a:lnTo>
                      <a:pt x="216" y="1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203" y="0"/>
                    </a:lnTo>
                    <a:lnTo>
                      <a:pt x="197" y="0"/>
                    </a:lnTo>
                    <a:lnTo>
                      <a:pt x="191" y="1"/>
                    </a:lnTo>
                    <a:lnTo>
                      <a:pt x="179" y="5"/>
                    </a:lnTo>
                    <a:lnTo>
                      <a:pt x="169" y="10"/>
                    </a:lnTo>
                    <a:lnTo>
                      <a:pt x="161" y="17"/>
                    </a:lnTo>
                    <a:lnTo>
                      <a:pt x="154" y="27"/>
                    </a:lnTo>
                    <a:lnTo>
                      <a:pt x="147" y="37"/>
                    </a:lnTo>
                    <a:lnTo>
                      <a:pt x="144" y="48"/>
                    </a:lnTo>
                    <a:lnTo>
                      <a:pt x="143" y="54"/>
                    </a:lnTo>
                    <a:lnTo>
                      <a:pt x="143" y="60"/>
                    </a:lnTo>
                    <a:lnTo>
                      <a:pt x="143" y="60"/>
                    </a:lnTo>
                    <a:lnTo>
                      <a:pt x="143" y="67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26" y="72"/>
                    </a:lnTo>
                    <a:lnTo>
                      <a:pt x="108" y="68"/>
                    </a:lnTo>
                    <a:lnTo>
                      <a:pt x="92" y="63"/>
                    </a:lnTo>
                    <a:lnTo>
                      <a:pt x="75" y="55"/>
                    </a:lnTo>
                    <a:lnTo>
                      <a:pt x="59" y="46"/>
                    </a:lnTo>
                    <a:lnTo>
                      <a:pt x="45" y="36"/>
                    </a:lnTo>
                    <a:lnTo>
                      <a:pt x="33" y="24"/>
                    </a:lnTo>
                    <a:lnTo>
                      <a:pt x="20" y="11"/>
                    </a:lnTo>
                    <a:lnTo>
                      <a:pt x="20" y="11"/>
                    </a:lnTo>
                    <a:lnTo>
                      <a:pt x="17" y="17"/>
                    </a:lnTo>
                    <a:lnTo>
                      <a:pt x="15" y="26"/>
                    </a:lnTo>
                    <a:lnTo>
                      <a:pt x="13" y="33"/>
                    </a:lnTo>
                    <a:lnTo>
                      <a:pt x="12" y="41"/>
                    </a:lnTo>
                    <a:lnTo>
                      <a:pt x="12" y="41"/>
                    </a:lnTo>
                    <a:lnTo>
                      <a:pt x="13" y="48"/>
                    </a:lnTo>
                    <a:lnTo>
                      <a:pt x="14" y="57"/>
                    </a:lnTo>
                    <a:lnTo>
                      <a:pt x="17" y="63"/>
                    </a:lnTo>
                    <a:lnTo>
                      <a:pt x="20" y="70"/>
                    </a:lnTo>
                    <a:lnTo>
                      <a:pt x="23" y="76"/>
                    </a:lnTo>
                    <a:lnTo>
                      <a:pt x="28" y="81"/>
                    </a:lnTo>
                    <a:lnTo>
                      <a:pt x="34" y="87"/>
                    </a:lnTo>
                    <a:lnTo>
                      <a:pt x="39" y="91"/>
                    </a:lnTo>
                    <a:lnTo>
                      <a:pt x="39" y="91"/>
                    </a:lnTo>
                    <a:lnTo>
                      <a:pt x="32" y="91"/>
                    </a:lnTo>
                    <a:lnTo>
                      <a:pt x="25" y="89"/>
                    </a:lnTo>
                    <a:lnTo>
                      <a:pt x="18" y="87"/>
                    </a:lnTo>
                    <a:lnTo>
                      <a:pt x="12" y="84"/>
                    </a:lnTo>
                    <a:lnTo>
                      <a:pt x="12" y="84"/>
                    </a:lnTo>
                    <a:lnTo>
                      <a:pt x="12" y="85"/>
                    </a:lnTo>
                    <a:lnTo>
                      <a:pt x="12" y="85"/>
                    </a:lnTo>
                    <a:lnTo>
                      <a:pt x="13" y="95"/>
                    </a:lnTo>
                    <a:lnTo>
                      <a:pt x="16" y="105"/>
                    </a:lnTo>
                    <a:lnTo>
                      <a:pt x="20" y="115"/>
                    </a:lnTo>
                    <a:lnTo>
                      <a:pt x="25" y="123"/>
                    </a:lnTo>
                    <a:lnTo>
                      <a:pt x="33" y="130"/>
                    </a:lnTo>
                    <a:lnTo>
                      <a:pt x="41" y="136"/>
                    </a:lnTo>
                    <a:lnTo>
                      <a:pt x="50" y="140"/>
                    </a:lnTo>
                    <a:lnTo>
                      <a:pt x="60" y="143"/>
                    </a:lnTo>
                    <a:lnTo>
                      <a:pt x="60" y="143"/>
                    </a:lnTo>
                    <a:lnTo>
                      <a:pt x="52" y="145"/>
                    </a:lnTo>
                    <a:lnTo>
                      <a:pt x="44" y="146"/>
                    </a:lnTo>
                    <a:lnTo>
                      <a:pt x="44" y="146"/>
                    </a:lnTo>
                    <a:lnTo>
                      <a:pt x="33" y="145"/>
                    </a:lnTo>
                    <a:lnTo>
                      <a:pt x="33" y="145"/>
                    </a:lnTo>
                    <a:lnTo>
                      <a:pt x="37" y="153"/>
                    </a:lnTo>
                    <a:lnTo>
                      <a:pt x="41" y="161"/>
                    </a:lnTo>
                    <a:lnTo>
                      <a:pt x="47" y="168"/>
                    </a:lnTo>
                    <a:lnTo>
                      <a:pt x="54" y="175"/>
                    </a:lnTo>
                    <a:lnTo>
                      <a:pt x="62" y="179"/>
                    </a:lnTo>
                    <a:lnTo>
                      <a:pt x="71" y="183"/>
                    </a:lnTo>
                    <a:lnTo>
                      <a:pt x="79" y="185"/>
                    </a:lnTo>
                    <a:lnTo>
                      <a:pt x="89" y="186"/>
                    </a:lnTo>
                    <a:lnTo>
                      <a:pt x="89" y="186"/>
                    </a:lnTo>
                    <a:lnTo>
                      <a:pt x="81" y="192"/>
                    </a:lnTo>
                    <a:lnTo>
                      <a:pt x="73" y="197"/>
                    </a:lnTo>
                    <a:lnTo>
                      <a:pt x="64" y="201"/>
                    </a:lnTo>
                    <a:lnTo>
                      <a:pt x="54" y="206"/>
                    </a:lnTo>
                    <a:lnTo>
                      <a:pt x="45" y="208"/>
                    </a:lnTo>
                    <a:lnTo>
                      <a:pt x="35" y="210"/>
                    </a:lnTo>
                    <a:lnTo>
                      <a:pt x="25" y="212"/>
                    </a:lnTo>
                    <a:lnTo>
                      <a:pt x="14" y="212"/>
                    </a:lnTo>
                    <a:lnTo>
                      <a:pt x="14" y="212"/>
                    </a:lnTo>
                    <a:lnTo>
                      <a:pt x="0" y="211"/>
                    </a:lnTo>
                    <a:lnTo>
                      <a:pt x="0" y="211"/>
                    </a:lnTo>
                    <a:lnTo>
                      <a:pt x="10" y="217"/>
                    </a:lnTo>
                    <a:lnTo>
                      <a:pt x="21" y="222"/>
                    </a:lnTo>
                    <a:lnTo>
                      <a:pt x="32" y="227"/>
                    </a:lnTo>
                    <a:lnTo>
                      <a:pt x="44" y="231"/>
                    </a:lnTo>
                    <a:lnTo>
                      <a:pt x="55" y="235"/>
                    </a:lnTo>
                    <a:lnTo>
                      <a:pt x="68" y="237"/>
                    </a:lnTo>
                    <a:lnTo>
                      <a:pt x="80" y="238"/>
                    </a:lnTo>
                    <a:lnTo>
                      <a:pt x="93" y="238"/>
                    </a:lnTo>
                    <a:lnTo>
                      <a:pt x="93" y="238"/>
                    </a:lnTo>
                    <a:lnTo>
                      <a:pt x="112" y="237"/>
                    </a:lnTo>
                    <a:lnTo>
                      <a:pt x="132" y="233"/>
                    </a:lnTo>
                    <a:lnTo>
                      <a:pt x="149" y="229"/>
                    </a:lnTo>
                    <a:lnTo>
                      <a:pt x="166" y="222"/>
                    </a:lnTo>
                    <a:lnTo>
                      <a:pt x="180" y="215"/>
                    </a:lnTo>
                    <a:lnTo>
                      <a:pt x="195" y="205"/>
                    </a:lnTo>
                    <a:lnTo>
                      <a:pt x="207" y="194"/>
                    </a:lnTo>
                    <a:lnTo>
                      <a:pt x="220" y="183"/>
                    </a:lnTo>
                    <a:lnTo>
                      <a:pt x="229" y="169"/>
                    </a:lnTo>
                    <a:lnTo>
                      <a:pt x="238" y="156"/>
                    </a:lnTo>
                    <a:lnTo>
                      <a:pt x="246" y="141"/>
                    </a:lnTo>
                    <a:lnTo>
                      <a:pt x="252" y="127"/>
                    </a:lnTo>
                    <a:lnTo>
                      <a:pt x="257" y="112"/>
                    </a:lnTo>
                    <a:lnTo>
                      <a:pt x="260" y="97"/>
                    </a:lnTo>
                    <a:lnTo>
                      <a:pt x="262" y="82"/>
                    </a:lnTo>
                    <a:lnTo>
                      <a:pt x="263" y="67"/>
                    </a:lnTo>
                    <a:lnTo>
                      <a:pt x="263" y="67"/>
                    </a:lnTo>
                    <a:lnTo>
                      <a:pt x="263" y="59"/>
                    </a:lnTo>
                    <a:lnTo>
                      <a:pt x="263" y="59"/>
                    </a:lnTo>
                    <a:lnTo>
                      <a:pt x="271" y="52"/>
                    </a:lnTo>
                    <a:lnTo>
                      <a:pt x="280" y="45"/>
                    </a:lnTo>
                    <a:lnTo>
                      <a:pt x="287" y="37"/>
                    </a:lnTo>
                    <a:lnTo>
                      <a:pt x="293" y="28"/>
                    </a:lnTo>
                    <a:lnTo>
                      <a:pt x="293" y="2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6" name="Text1" descr="81d277a5-e47d-4851-8a94-de0ccd9cdcbe"/>
              <p:cNvSpPr txBox="true"/>
              <p:nvPr/>
            </p:nvSpPr>
            <p:spPr>
              <a:xfrm>
                <a:off x="739401" y="4211665"/>
                <a:ext cx="3178235" cy="66800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开展治本攻坚行动，专项整治重点行业，安全生产向好。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7" name="Bullet1" descr="ceb70423-9873-495a-8d8a-2a8e5e1c9646"/>
              <p:cNvSpPr txBox="true"/>
              <p:nvPr/>
            </p:nvSpPr>
            <p:spPr>
              <a:xfrm>
                <a:off x="739401" y="3702569"/>
                <a:ext cx="3178235" cy="42424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安全生产形势稳定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3" name="组合 32" descr="7d3be166-70ca-4df5-871f-8bd1cc01047d"/>
            <p:cNvGrpSpPr/>
            <p:nvPr/>
          </p:nvGrpSpPr>
          <p:grpSpPr>
            <a:xfrm>
              <a:off x="5668652" y="2679003"/>
              <a:ext cx="5414003" cy="1377890"/>
              <a:chOff x="5668652" y="2679003"/>
              <a:chExt cx="5414003" cy="1377890"/>
            </a:xfrm>
          </p:grpSpPr>
          <p:sp>
            <p:nvSpPr>
              <p:cNvPr id="6" name="IconBackground2" descr="a8e04c37-876a-43d6-b19f-1b28c5a682b6"/>
              <p:cNvSpPr/>
              <p:nvPr/>
            </p:nvSpPr>
            <p:spPr>
              <a:xfrm rot="10800000" flipV="true">
                <a:off x="5668652" y="3095402"/>
                <a:ext cx="1682098" cy="961491"/>
              </a:xfrm>
              <a:prstGeom prst="parallelogram">
                <a:avLst>
                  <a:gd name="adj" fmla="val 61067"/>
                </a:avLst>
              </a:prstGeom>
              <a:solidFill>
                <a:schemeClr val="accent1"/>
              </a:solidFill>
              <a:ln w="3175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9" name="Icon2" descr="0b8f0cfd-e977-4152-9dac-f71e9dd16cb9"/>
              <p:cNvSpPr/>
              <p:nvPr/>
            </p:nvSpPr>
            <p:spPr bwMode="auto">
              <a:xfrm>
                <a:off x="6301000" y="3367833"/>
                <a:ext cx="417402" cy="416628"/>
              </a:xfrm>
              <a:custGeom>
                <a:avLst/>
                <a:gdLst>
                  <a:gd name="T0" fmla="*/ 164 w 204"/>
                  <a:gd name="T1" fmla="*/ 0 h 204"/>
                  <a:gd name="T2" fmla="*/ 39 w 204"/>
                  <a:gd name="T3" fmla="*/ 0 h 204"/>
                  <a:gd name="T4" fmla="*/ 0 w 204"/>
                  <a:gd name="T5" fmla="*/ 39 h 204"/>
                  <a:gd name="T6" fmla="*/ 0 w 204"/>
                  <a:gd name="T7" fmla="*/ 81 h 204"/>
                  <a:gd name="T8" fmla="*/ 0 w 204"/>
                  <a:gd name="T9" fmla="*/ 164 h 204"/>
                  <a:gd name="T10" fmla="*/ 39 w 204"/>
                  <a:gd name="T11" fmla="*/ 204 h 204"/>
                  <a:gd name="T12" fmla="*/ 164 w 204"/>
                  <a:gd name="T13" fmla="*/ 204 h 204"/>
                  <a:gd name="T14" fmla="*/ 204 w 204"/>
                  <a:gd name="T15" fmla="*/ 164 h 204"/>
                  <a:gd name="T16" fmla="*/ 204 w 204"/>
                  <a:gd name="T17" fmla="*/ 81 h 204"/>
                  <a:gd name="T18" fmla="*/ 204 w 204"/>
                  <a:gd name="T19" fmla="*/ 39 h 204"/>
                  <a:gd name="T20" fmla="*/ 164 w 204"/>
                  <a:gd name="T21" fmla="*/ 0 h 204"/>
                  <a:gd name="T22" fmla="*/ 176 w 204"/>
                  <a:gd name="T23" fmla="*/ 23 h 204"/>
                  <a:gd name="T24" fmla="*/ 180 w 204"/>
                  <a:gd name="T25" fmla="*/ 23 h 204"/>
                  <a:gd name="T26" fmla="*/ 180 w 204"/>
                  <a:gd name="T27" fmla="*/ 28 h 204"/>
                  <a:gd name="T28" fmla="*/ 180 w 204"/>
                  <a:gd name="T29" fmla="*/ 58 h 204"/>
                  <a:gd name="T30" fmla="*/ 146 w 204"/>
                  <a:gd name="T31" fmla="*/ 58 h 204"/>
                  <a:gd name="T32" fmla="*/ 146 w 204"/>
                  <a:gd name="T33" fmla="*/ 24 h 204"/>
                  <a:gd name="T34" fmla="*/ 176 w 204"/>
                  <a:gd name="T35" fmla="*/ 23 h 204"/>
                  <a:gd name="T36" fmla="*/ 73 w 204"/>
                  <a:gd name="T37" fmla="*/ 81 h 204"/>
                  <a:gd name="T38" fmla="*/ 102 w 204"/>
                  <a:gd name="T39" fmla="*/ 66 h 204"/>
                  <a:gd name="T40" fmla="*/ 131 w 204"/>
                  <a:gd name="T41" fmla="*/ 81 h 204"/>
                  <a:gd name="T42" fmla="*/ 138 w 204"/>
                  <a:gd name="T43" fmla="*/ 102 h 204"/>
                  <a:gd name="T44" fmla="*/ 102 w 204"/>
                  <a:gd name="T45" fmla="*/ 138 h 204"/>
                  <a:gd name="T46" fmla="*/ 66 w 204"/>
                  <a:gd name="T47" fmla="*/ 102 h 204"/>
                  <a:gd name="T48" fmla="*/ 73 w 204"/>
                  <a:gd name="T49" fmla="*/ 81 h 204"/>
                  <a:gd name="T50" fmla="*/ 184 w 204"/>
                  <a:gd name="T51" fmla="*/ 164 h 204"/>
                  <a:gd name="T52" fmla="*/ 164 w 204"/>
                  <a:gd name="T53" fmla="*/ 184 h 204"/>
                  <a:gd name="T54" fmla="*/ 39 w 204"/>
                  <a:gd name="T55" fmla="*/ 184 h 204"/>
                  <a:gd name="T56" fmla="*/ 20 w 204"/>
                  <a:gd name="T57" fmla="*/ 164 h 204"/>
                  <a:gd name="T58" fmla="*/ 20 w 204"/>
                  <a:gd name="T59" fmla="*/ 81 h 204"/>
                  <a:gd name="T60" fmla="*/ 50 w 204"/>
                  <a:gd name="T61" fmla="*/ 81 h 204"/>
                  <a:gd name="T62" fmla="*/ 46 w 204"/>
                  <a:gd name="T63" fmla="*/ 102 h 204"/>
                  <a:gd name="T64" fmla="*/ 102 w 204"/>
                  <a:gd name="T65" fmla="*/ 158 h 204"/>
                  <a:gd name="T66" fmla="*/ 157 w 204"/>
                  <a:gd name="T67" fmla="*/ 102 h 204"/>
                  <a:gd name="T68" fmla="*/ 153 w 204"/>
                  <a:gd name="T69" fmla="*/ 81 h 204"/>
                  <a:gd name="T70" fmla="*/ 184 w 204"/>
                  <a:gd name="T71" fmla="*/ 81 h 204"/>
                  <a:gd name="T72" fmla="*/ 184 w 204"/>
                  <a:gd name="T73" fmla="*/ 16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04" h="204">
                    <a:moveTo>
                      <a:pt x="164" y="0"/>
                    </a:moveTo>
                    <a:cubicBezTo>
                      <a:pt x="39" y="0"/>
                      <a:pt x="39" y="0"/>
                      <a:pt x="39" y="0"/>
                    </a:cubicBezTo>
                    <a:cubicBezTo>
                      <a:pt x="17" y="0"/>
                      <a:pt x="0" y="18"/>
                      <a:pt x="0" y="39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0" y="186"/>
                      <a:pt x="17" y="204"/>
                      <a:pt x="39" y="204"/>
                    </a:cubicBezTo>
                    <a:cubicBezTo>
                      <a:pt x="164" y="204"/>
                      <a:pt x="164" y="204"/>
                      <a:pt x="164" y="204"/>
                    </a:cubicBezTo>
                    <a:cubicBezTo>
                      <a:pt x="186" y="204"/>
                      <a:pt x="204" y="186"/>
                      <a:pt x="204" y="164"/>
                    </a:cubicBezTo>
                    <a:cubicBezTo>
                      <a:pt x="204" y="81"/>
                      <a:pt x="204" y="81"/>
                      <a:pt x="204" y="81"/>
                    </a:cubicBezTo>
                    <a:cubicBezTo>
                      <a:pt x="204" y="39"/>
                      <a:pt x="204" y="39"/>
                      <a:pt x="204" y="39"/>
                    </a:cubicBezTo>
                    <a:cubicBezTo>
                      <a:pt x="204" y="18"/>
                      <a:pt x="186" y="0"/>
                      <a:pt x="164" y="0"/>
                    </a:cubicBezTo>
                    <a:close/>
                    <a:moveTo>
                      <a:pt x="176" y="23"/>
                    </a:moveTo>
                    <a:cubicBezTo>
                      <a:pt x="180" y="23"/>
                      <a:pt x="180" y="23"/>
                      <a:pt x="180" y="23"/>
                    </a:cubicBezTo>
                    <a:cubicBezTo>
                      <a:pt x="180" y="28"/>
                      <a:pt x="180" y="28"/>
                      <a:pt x="180" y="28"/>
                    </a:cubicBezTo>
                    <a:cubicBezTo>
                      <a:pt x="180" y="58"/>
                      <a:pt x="180" y="58"/>
                      <a:pt x="180" y="58"/>
                    </a:cubicBezTo>
                    <a:cubicBezTo>
                      <a:pt x="146" y="58"/>
                      <a:pt x="146" y="58"/>
                      <a:pt x="146" y="58"/>
                    </a:cubicBezTo>
                    <a:cubicBezTo>
                      <a:pt x="146" y="24"/>
                      <a:pt x="146" y="24"/>
                      <a:pt x="146" y="24"/>
                    </a:cubicBezTo>
                    <a:lnTo>
                      <a:pt x="176" y="23"/>
                    </a:lnTo>
                    <a:close/>
                    <a:moveTo>
                      <a:pt x="73" y="81"/>
                    </a:moveTo>
                    <a:cubicBezTo>
                      <a:pt x="79" y="72"/>
                      <a:pt x="90" y="66"/>
                      <a:pt x="102" y="66"/>
                    </a:cubicBezTo>
                    <a:cubicBezTo>
                      <a:pt x="114" y="66"/>
                      <a:pt x="124" y="72"/>
                      <a:pt x="131" y="81"/>
                    </a:cubicBezTo>
                    <a:cubicBezTo>
                      <a:pt x="135" y="87"/>
                      <a:pt x="138" y="94"/>
                      <a:pt x="138" y="102"/>
                    </a:cubicBezTo>
                    <a:cubicBezTo>
                      <a:pt x="138" y="122"/>
                      <a:pt x="121" y="138"/>
                      <a:pt x="102" y="138"/>
                    </a:cubicBezTo>
                    <a:cubicBezTo>
                      <a:pt x="82" y="138"/>
                      <a:pt x="66" y="122"/>
                      <a:pt x="66" y="102"/>
                    </a:cubicBezTo>
                    <a:cubicBezTo>
                      <a:pt x="66" y="94"/>
                      <a:pt x="68" y="87"/>
                      <a:pt x="73" y="81"/>
                    </a:cubicBezTo>
                    <a:close/>
                    <a:moveTo>
                      <a:pt x="184" y="164"/>
                    </a:moveTo>
                    <a:cubicBezTo>
                      <a:pt x="184" y="175"/>
                      <a:pt x="175" y="184"/>
                      <a:pt x="164" y="184"/>
                    </a:cubicBezTo>
                    <a:cubicBezTo>
                      <a:pt x="39" y="184"/>
                      <a:pt x="39" y="184"/>
                      <a:pt x="39" y="184"/>
                    </a:cubicBezTo>
                    <a:cubicBezTo>
                      <a:pt x="28" y="184"/>
                      <a:pt x="20" y="175"/>
                      <a:pt x="20" y="164"/>
                    </a:cubicBezTo>
                    <a:cubicBezTo>
                      <a:pt x="20" y="81"/>
                      <a:pt x="20" y="81"/>
                      <a:pt x="20" y="81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47" y="87"/>
                      <a:pt x="46" y="95"/>
                      <a:pt x="46" y="102"/>
                    </a:cubicBezTo>
                    <a:cubicBezTo>
                      <a:pt x="46" y="133"/>
                      <a:pt x="71" y="158"/>
                      <a:pt x="102" y="158"/>
                    </a:cubicBezTo>
                    <a:cubicBezTo>
                      <a:pt x="132" y="158"/>
                      <a:pt x="157" y="133"/>
                      <a:pt x="157" y="102"/>
                    </a:cubicBezTo>
                    <a:cubicBezTo>
                      <a:pt x="157" y="95"/>
                      <a:pt x="156" y="87"/>
                      <a:pt x="153" y="81"/>
                    </a:cubicBezTo>
                    <a:cubicBezTo>
                      <a:pt x="184" y="81"/>
                      <a:pt x="184" y="81"/>
                      <a:pt x="184" y="81"/>
                    </a:cubicBezTo>
                    <a:lnTo>
                      <a:pt x="184" y="1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2" name="Text2" descr="c1f869ba-f9c7-402d-93a6-4e84cc92908f"/>
              <p:cNvSpPr txBox="true"/>
              <p:nvPr/>
            </p:nvSpPr>
            <p:spPr>
              <a:xfrm>
                <a:off x="7904420" y="3188099"/>
                <a:ext cx="3178235" cy="66800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高效应对“24·7”洪灾，实现“四无三稳”目标。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3" name="Bullet2" descr="3cd10e1c-00b4-45fa-ad74-584713b3dfe7"/>
              <p:cNvSpPr txBox="true"/>
              <p:nvPr/>
            </p:nvSpPr>
            <p:spPr>
              <a:xfrm>
                <a:off x="7904420" y="2679003"/>
                <a:ext cx="3178235" cy="42424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洪涝灾害应对成效显著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4" name="组合 33" descr="7649a6d0-3513-4d39-bfa8-da398a82ece8"/>
            <p:cNvGrpSpPr/>
            <p:nvPr/>
          </p:nvGrpSpPr>
          <p:grpSpPr>
            <a:xfrm>
              <a:off x="5668651" y="4056892"/>
              <a:ext cx="4836178" cy="2077208"/>
              <a:chOff x="5668651" y="4056892"/>
              <a:chExt cx="4836178" cy="2077208"/>
            </a:xfrm>
          </p:grpSpPr>
          <p:sp>
            <p:nvSpPr>
              <p:cNvPr id="7" name="IconBackground3" descr="554067e6-9921-4c6e-b013-238fdbfefae0"/>
              <p:cNvSpPr/>
              <p:nvPr/>
            </p:nvSpPr>
            <p:spPr>
              <a:xfrm>
                <a:off x="5668651" y="4056892"/>
                <a:ext cx="1682098" cy="961491"/>
              </a:xfrm>
              <a:prstGeom prst="parallelogram">
                <a:avLst>
                  <a:gd name="adj" fmla="val 61067"/>
                </a:avLst>
              </a:prstGeom>
              <a:solidFill>
                <a:schemeClr val="accent1"/>
              </a:solidFill>
              <a:ln w="3175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1" name="Icon3" descr="bb1643ac-4e3e-40e1-9276-2a6e87eb70fc"/>
              <p:cNvSpPr/>
              <p:nvPr/>
            </p:nvSpPr>
            <p:spPr bwMode="auto">
              <a:xfrm>
                <a:off x="6285516" y="4321605"/>
                <a:ext cx="448370" cy="432064"/>
              </a:xfrm>
              <a:custGeom>
                <a:avLst/>
                <a:gdLst>
                  <a:gd name="T0" fmla="*/ 0 w 208"/>
                  <a:gd name="T1" fmla="*/ 68 h 201"/>
                  <a:gd name="T2" fmla="*/ 8 w 208"/>
                  <a:gd name="T3" fmla="*/ 78 h 201"/>
                  <a:gd name="T4" fmla="*/ 31 w 208"/>
                  <a:gd name="T5" fmla="*/ 72 h 201"/>
                  <a:gd name="T6" fmla="*/ 64 w 208"/>
                  <a:gd name="T7" fmla="*/ 172 h 201"/>
                  <a:gd name="T8" fmla="*/ 106 w 208"/>
                  <a:gd name="T9" fmla="*/ 189 h 201"/>
                  <a:gd name="T10" fmla="*/ 197 w 208"/>
                  <a:gd name="T11" fmla="*/ 62 h 201"/>
                  <a:gd name="T12" fmla="*/ 114 w 208"/>
                  <a:gd name="T13" fmla="*/ 67 h 201"/>
                  <a:gd name="T14" fmla="*/ 137 w 208"/>
                  <a:gd name="T15" fmla="*/ 94 h 201"/>
                  <a:gd name="T16" fmla="*/ 109 w 208"/>
                  <a:gd name="T17" fmla="*/ 130 h 201"/>
                  <a:gd name="T18" fmla="*/ 93 w 208"/>
                  <a:gd name="T19" fmla="*/ 90 h 201"/>
                  <a:gd name="T20" fmla="*/ 60 w 208"/>
                  <a:gd name="T21" fmla="*/ 22 h 201"/>
                  <a:gd name="T22" fmla="*/ 0 w 208"/>
                  <a:gd name="T23" fmla="*/ 68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8" h="201">
                    <a:moveTo>
                      <a:pt x="0" y="68"/>
                    </a:moveTo>
                    <a:cubicBezTo>
                      <a:pt x="8" y="78"/>
                      <a:pt x="8" y="78"/>
                      <a:pt x="8" y="78"/>
                    </a:cubicBezTo>
                    <a:cubicBezTo>
                      <a:pt x="8" y="78"/>
                      <a:pt x="25" y="65"/>
                      <a:pt x="31" y="72"/>
                    </a:cubicBezTo>
                    <a:cubicBezTo>
                      <a:pt x="36" y="78"/>
                      <a:pt x="57" y="157"/>
                      <a:pt x="64" y="172"/>
                    </a:cubicBezTo>
                    <a:cubicBezTo>
                      <a:pt x="70" y="184"/>
                      <a:pt x="87" y="201"/>
                      <a:pt x="106" y="189"/>
                    </a:cubicBezTo>
                    <a:cubicBezTo>
                      <a:pt x="125" y="177"/>
                      <a:pt x="186" y="124"/>
                      <a:pt x="197" y="62"/>
                    </a:cubicBezTo>
                    <a:cubicBezTo>
                      <a:pt x="208" y="0"/>
                      <a:pt x="123" y="13"/>
                      <a:pt x="114" y="67"/>
                    </a:cubicBezTo>
                    <a:cubicBezTo>
                      <a:pt x="137" y="54"/>
                      <a:pt x="149" y="73"/>
                      <a:pt x="137" y="94"/>
                    </a:cubicBezTo>
                    <a:cubicBezTo>
                      <a:pt x="126" y="116"/>
                      <a:pt x="115" y="130"/>
                      <a:pt x="109" y="130"/>
                    </a:cubicBezTo>
                    <a:cubicBezTo>
                      <a:pt x="104" y="130"/>
                      <a:pt x="100" y="116"/>
                      <a:pt x="93" y="90"/>
                    </a:cubicBezTo>
                    <a:cubicBezTo>
                      <a:pt x="87" y="64"/>
                      <a:pt x="87" y="17"/>
                      <a:pt x="60" y="22"/>
                    </a:cubicBezTo>
                    <a:cubicBezTo>
                      <a:pt x="34" y="27"/>
                      <a:pt x="0" y="68"/>
                      <a:pt x="0" y="6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8" name="Text3" descr="0f3d5f06-ec66-4076-bcc5-c311809bd53e"/>
              <p:cNvSpPr txBox="true"/>
              <p:nvPr/>
            </p:nvSpPr>
            <p:spPr>
              <a:xfrm>
                <a:off x="7326594" y="5466098"/>
                <a:ext cx="3178235" cy="66800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创新运用“枫桥经验”，常态化扫黑除恶，提升治理能力。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9" name="Bullet3" descr="c4834873-f9b6-4b39-98ad-6a6a7ed881b7"/>
              <p:cNvSpPr txBox="true"/>
              <p:nvPr/>
            </p:nvSpPr>
            <p:spPr>
              <a:xfrm>
                <a:off x="7326594" y="4957002"/>
                <a:ext cx="3178235" cy="42424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治理能力现代化水平提升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sp>
          <p:nvSpPr>
            <p:cNvPr id="30" name="Title" descr="b294ea82-38ab-4735-8343-4ecd8319e978"/>
            <p:cNvSpPr txBox="true"/>
            <p:nvPr/>
          </p:nvSpPr>
          <p:spPr>
            <a:xfrm>
              <a:off x="673100" y="1130300"/>
              <a:ext cx="10845800" cy="1064992"/>
            </a:xfrm>
            <a:prstGeom prst="rect">
              <a:avLst/>
            </a:prstGeom>
            <a:noFill/>
          </p:spPr>
          <p:txBody>
            <a:bodyPr vert="horz" wrap="square" rtlCol="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社会治理精细，社会安全稳定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2fbaa6c1-ba16-4e63-a4e2-b1734198e005"/>
          <p:cNvSpPr>
            <a:spLocks noGrp="true"/>
          </p:cNvSpPr>
          <p:nvPr>
            <p:ph type="title" hasCustomPrompt="true"/>
          </p:nvPr>
        </p:nvSpPr>
        <p:spPr/>
        <p:txBody>
          <a:bodyPr anchorCtr="false"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800" b="1" i="0" u="none">
                <a:solidFill>
                  <a:srgbClr val="EBC34A"/>
                </a:solidFill>
                <a:latin typeface="微软雅黑"/>
              </a:rPr>
              <a:t>2025年工作总体要求和主要预期目标</a:t>
            </a:r>
            <a:endParaRPr lang="en-US" sz="4800" b="1" i="0" u="none">
              <a:solidFill>
                <a:srgbClr val="EBC34A"/>
              </a:solidFill>
              <a:latin typeface="微软雅黑"/>
            </a:endParaRPr>
          </a:p>
        </p:txBody>
      </p:sp>
      <p:sp>
        <p:nvSpPr>
          <p:cNvPr id="3" name="文本占位符 2" descr="9805dab7-2874-40fb-a685-68a76110866c"/>
          <p:cNvSpPr>
            <a:spLocks noGrp="true"/>
          </p:cNvSpPr>
          <p:nvPr>
            <p:ph type="body" idx="1" hasCustomPrompt="true"/>
          </p:nvPr>
        </p:nvSpPr>
        <p:spPr/>
        <p:txBody>
          <a:bodyPr anchorCtr="false"/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2000" b="0" i="0" u="none">
                <a:solidFill>
                  <a:srgbClr val="FFFFFF"/>
                </a:solidFill>
                <a:ea typeface="微软雅黑"/>
              </a:rPr>
              <a:t>明确今年工作方向与目标</a:t>
            </a:r>
            <a:endParaRPr lang="en-US" sz="2000" b="0" i="0" u="none">
              <a:solidFill>
                <a:srgbClr val="FFFFFF"/>
              </a:solidFill>
              <a:ea typeface="微软雅黑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工作总体要求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45" name="22521333-1f42-44b1-b44c-0e8fb42f78db.source.4.zh-Hans.pptx" descr="01334079-cd69-41bf-a82f-e56659498a30"/>
          <p:cNvGrpSpPr/>
          <p:nvPr/>
        </p:nvGrpSpPr>
        <p:grpSpPr>
          <a:xfrm>
            <a:off x="660400" y="1124196"/>
            <a:ext cx="10858500" cy="4861672"/>
            <a:chOff x="660400" y="1124196"/>
            <a:chExt cx="10858500" cy="4861672"/>
          </a:xfrm>
        </p:grpSpPr>
        <p:sp>
          <p:nvSpPr>
            <p:cNvPr id="38" name="Title" descr="3f1fe005-693d-4efa-bc6f-c851d85fd4ac"/>
            <p:cNvSpPr txBox="true"/>
            <p:nvPr/>
          </p:nvSpPr>
          <p:spPr>
            <a:xfrm>
              <a:off x="660400" y="1124196"/>
              <a:ext cx="10858500" cy="6709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6800" rIns="90000" bIns="46800" anchor="t" anchorCtr="fals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以党的精神为指引，聚焦重点推动发展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40" name="组合 39" descr="b9eb40ac-c53e-4497-ab7d-b2fbeeb70c17"/>
            <p:cNvGrpSpPr/>
            <p:nvPr/>
          </p:nvGrpSpPr>
          <p:grpSpPr>
            <a:xfrm>
              <a:off x="1366861" y="1795120"/>
              <a:ext cx="5169375" cy="1883528"/>
              <a:chOff x="1366861" y="1795120"/>
              <a:chExt cx="5169375" cy="1883528"/>
            </a:xfrm>
          </p:grpSpPr>
          <p:sp>
            <p:nvSpPr>
              <p:cNvPr id="33" name="Shape1" descr="fab3b7d8-d633-4118-8e12-f37df8be2bb0"/>
              <p:cNvSpPr/>
              <p:nvPr/>
            </p:nvSpPr>
            <p:spPr>
              <a:xfrm rot="4368884">
                <a:off x="5538840" y="2681252"/>
                <a:ext cx="689521" cy="1305271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-1" fmla="*/ 0 w 720080"/>
                  <a:gd name="connsiteY0-2" fmla="*/ 2808312 h 3168352"/>
                  <a:gd name="connsiteX1-3" fmla="*/ 180020 w 720080"/>
                  <a:gd name="connsiteY1-4" fmla="*/ 2808312 h 3168352"/>
                  <a:gd name="connsiteX2-5" fmla="*/ 540060 w 720080"/>
                  <a:gd name="connsiteY2-6" fmla="*/ 0 h 3168352"/>
                  <a:gd name="connsiteX3-7" fmla="*/ 540060 w 720080"/>
                  <a:gd name="connsiteY3-8" fmla="*/ 2808312 h 3168352"/>
                  <a:gd name="connsiteX4-9" fmla="*/ 720080 w 720080"/>
                  <a:gd name="connsiteY4-10" fmla="*/ 2808312 h 3168352"/>
                  <a:gd name="connsiteX5-11" fmla="*/ 360040 w 720080"/>
                  <a:gd name="connsiteY5-12" fmla="*/ 3168352 h 3168352"/>
                  <a:gd name="connsiteX6-13" fmla="*/ 0 w 720080"/>
                  <a:gd name="connsiteY6-14" fmla="*/ 2808312 h 3168352"/>
                  <a:gd name="connsiteX0-15" fmla="*/ 0 w 720080"/>
                  <a:gd name="connsiteY0-16" fmla="*/ 2808312 h 3168352"/>
                  <a:gd name="connsiteX1-17" fmla="*/ 180020 w 720080"/>
                  <a:gd name="connsiteY1-18" fmla="*/ 2808312 h 3168352"/>
                  <a:gd name="connsiteX2-19" fmla="*/ 540060 w 720080"/>
                  <a:gd name="connsiteY2-20" fmla="*/ 0 h 3168352"/>
                  <a:gd name="connsiteX3-21" fmla="*/ 540060 w 720080"/>
                  <a:gd name="connsiteY3-22" fmla="*/ 2808312 h 3168352"/>
                  <a:gd name="connsiteX4-23" fmla="*/ 720080 w 720080"/>
                  <a:gd name="connsiteY4-24" fmla="*/ 2808312 h 3168352"/>
                  <a:gd name="connsiteX5-25" fmla="*/ 360040 w 720080"/>
                  <a:gd name="connsiteY5-26" fmla="*/ 3168352 h 3168352"/>
                  <a:gd name="connsiteX6-27" fmla="*/ 0 w 720080"/>
                  <a:gd name="connsiteY6-28" fmla="*/ 2808312 h 3168352"/>
                  <a:gd name="connsiteX0-29" fmla="*/ 0 w 720080"/>
                  <a:gd name="connsiteY0-30" fmla="*/ 2808312 h 3168352"/>
                  <a:gd name="connsiteX1-31" fmla="*/ 180020 w 720080"/>
                  <a:gd name="connsiteY1-32" fmla="*/ 2808312 h 3168352"/>
                  <a:gd name="connsiteX2-33" fmla="*/ 540060 w 720080"/>
                  <a:gd name="connsiteY2-34" fmla="*/ 0 h 3168352"/>
                  <a:gd name="connsiteX3-35" fmla="*/ 540060 w 720080"/>
                  <a:gd name="connsiteY3-36" fmla="*/ 2808312 h 3168352"/>
                  <a:gd name="connsiteX4-37" fmla="*/ 720080 w 720080"/>
                  <a:gd name="connsiteY4-38" fmla="*/ 2808312 h 3168352"/>
                  <a:gd name="connsiteX5-39" fmla="*/ 360040 w 720080"/>
                  <a:gd name="connsiteY5-40" fmla="*/ 3168352 h 3168352"/>
                  <a:gd name="connsiteX6-41" fmla="*/ 0 w 720080"/>
                  <a:gd name="connsiteY6-42" fmla="*/ 2808312 h 3168352"/>
                  <a:gd name="connsiteX0-43" fmla="*/ 0 w 720080"/>
                  <a:gd name="connsiteY0-44" fmla="*/ 2808312 h 3168352"/>
                  <a:gd name="connsiteX1-45" fmla="*/ 180020 w 720080"/>
                  <a:gd name="connsiteY1-46" fmla="*/ 2808312 h 3168352"/>
                  <a:gd name="connsiteX2-47" fmla="*/ 540060 w 720080"/>
                  <a:gd name="connsiteY2-48" fmla="*/ 0 h 3168352"/>
                  <a:gd name="connsiteX3-49" fmla="*/ 540060 w 720080"/>
                  <a:gd name="connsiteY3-50" fmla="*/ 2808312 h 3168352"/>
                  <a:gd name="connsiteX4-51" fmla="*/ 720080 w 720080"/>
                  <a:gd name="connsiteY4-52" fmla="*/ 2808312 h 3168352"/>
                  <a:gd name="connsiteX5-53" fmla="*/ 360040 w 720080"/>
                  <a:gd name="connsiteY5-54" fmla="*/ 3168352 h 3168352"/>
                  <a:gd name="connsiteX6-55" fmla="*/ 0 w 720080"/>
                  <a:gd name="connsiteY6-56" fmla="*/ 2808312 h 3168352"/>
                  <a:gd name="connsiteX0-57" fmla="*/ 0 w 720080"/>
                  <a:gd name="connsiteY0-58" fmla="*/ 2808312 h 3168352"/>
                  <a:gd name="connsiteX1-59" fmla="*/ 180020 w 720080"/>
                  <a:gd name="connsiteY1-60" fmla="*/ 2808312 h 3168352"/>
                  <a:gd name="connsiteX2-61" fmla="*/ 540060 w 720080"/>
                  <a:gd name="connsiteY2-62" fmla="*/ 0 h 3168352"/>
                  <a:gd name="connsiteX3-63" fmla="*/ 540060 w 720080"/>
                  <a:gd name="connsiteY3-64" fmla="*/ 2808312 h 3168352"/>
                  <a:gd name="connsiteX4-65" fmla="*/ 720080 w 720080"/>
                  <a:gd name="connsiteY4-66" fmla="*/ 2808312 h 3168352"/>
                  <a:gd name="connsiteX5-67" fmla="*/ 360040 w 720080"/>
                  <a:gd name="connsiteY5-68" fmla="*/ 3168352 h 3168352"/>
                  <a:gd name="connsiteX6-69" fmla="*/ 0 w 720080"/>
                  <a:gd name="connsiteY6-70" fmla="*/ 2808312 h 3168352"/>
                  <a:gd name="connsiteX0-71" fmla="*/ 0 w 720080"/>
                  <a:gd name="connsiteY0-72" fmla="*/ 2808312 h 3168352"/>
                  <a:gd name="connsiteX1-73" fmla="*/ 180020 w 720080"/>
                  <a:gd name="connsiteY1-74" fmla="*/ 2808312 h 3168352"/>
                  <a:gd name="connsiteX2-75" fmla="*/ 540060 w 720080"/>
                  <a:gd name="connsiteY2-76" fmla="*/ 0 h 3168352"/>
                  <a:gd name="connsiteX3-77" fmla="*/ 540060 w 720080"/>
                  <a:gd name="connsiteY3-78" fmla="*/ 2808312 h 3168352"/>
                  <a:gd name="connsiteX4-79" fmla="*/ 720080 w 720080"/>
                  <a:gd name="connsiteY4-80" fmla="*/ 2808312 h 3168352"/>
                  <a:gd name="connsiteX5-81" fmla="*/ 360040 w 720080"/>
                  <a:gd name="connsiteY5-82" fmla="*/ 3168352 h 3168352"/>
                  <a:gd name="connsiteX6-83" fmla="*/ 0 w 720080"/>
                  <a:gd name="connsiteY6-84" fmla="*/ 2808312 h 3168352"/>
                  <a:gd name="connsiteX0-85" fmla="*/ 0 w 720080"/>
                  <a:gd name="connsiteY0-86" fmla="*/ 2808312 h 3168352"/>
                  <a:gd name="connsiteX1-87" fmla="*/ 180020 w 720080"/>
                  <a:gd name="connsiteY1-88" fmla="*/ 2808312 h 3168352"/>
                  <a:gd name="connsiteX2-89" fmla="*/ 540060 w 720080"/>
                  <a:gd name="connsiteY2-90" fmla="*/ 0 h 3168352"/>
                  <a:gd name="connsiteX3-91" fmla="*/ 540060 w 720080"/>
                  <a:gd name="connsiteY3-92" fmla="*/ 2808312 h 3168352"/>
                  <a:gd name="connsiteX4-93" fmla="*/ 720080 w 720080"/>
                  <a:gd name="connsiteY4-94" fmla="*/ 2808312 h 3168352"/>
                  <a:gd name="connsiteX5-95" fmla="*/ 360040 w 720080"/>
                  <a:gd name="connsiteY5-96" fmla="*/ 3168352 h 3168352"/>
                  <a:gd name="connsiteX6-97" fmla="*/ 0 w 720080"/>
                  <a:gd name="connsiteY6-98" fmla="*/ 2808312 h 3168352"/>
                  <a:gd name="connsiteX0-99" fmla="*/ 0 w 720080"/>
                  <a:gd name="connsiteY0-100" fmla="*/ 2808312 h 3168352"/>
                  <a:gd name="connsiteX1-101" fmla="*/ 180020 w 720080"/>
                  <a:gd name="connsiteY1-102" fmla="*/ 2808312 h 3168352"/>
                  <a:gd name="connsiteX2-103" fmla="*/ 540060 w 720080"/>
                  <a:gd name="connsiteY2-104" fmla="*/ 0 h 3168352"/>
                  <a:gd name="connsiteX3-105" fmla="*/ 540060 w 720080"/>
                  <a:gd name="connsiteY3-106" fmla="*/ 2808312 h 3168352"/>
                  <a:gd name="connsiteX4-107" fmla="*/ 720080 w 720080"/>
                  <a:gd name="connsiteY4-108" fmla="*/ 2808312 h 3168352"/>
                  <a:gd name="connsiteX5-109" fmla="*/ 360040 w 720080"/>
                  <a:gd name="connsiteY5-110" fmla="*/ 3168352 h 3168352"/>
                  <a:gd name="connsiteX6-111" fmla="*/ 0 w 720080"/>
                  <a:gd name="connsiteY6-112" fmla="*/ 2808312 h 3168352"/>
                  <a:gd name="connsiteX0-113" fmla="*/ 0 w 752331"/>
                  <a:gd name="connsiteY0-114" fmla="*/ 3085897 h 3445937"/>
                  <a:gd name="connsiteX1-115" fmla="*/ 180020 w 752331"/>
                  <a:gd name="connsiteY1-116" fmla="*/ 3085897 h 3445937"/>
                  <a:gd name="connsiteX2-117" fmla="*/ 752331 w 752331"/>
                  <a:gd name="connsiteY2-118" fmla="*/ 0 h 3445937"/>
                  <a:gd name="connsiteX3-119" fmla="*/ 540060 w 752331"/>
                  <a:gd name="connsiteY3-120" fmla="*/ 3085897 h 3445937"/>
                  <a:gd name="connsiteX4-121" fmla="*/ 720080 w 752331"/>
                  <a:gd name="connsiteY4-122" fmla="*/ 3085897 h 3445937"/>
                  <a:gd name="connsiteX5-123" fmla="*/ 360040 w 752331"/>
                  <a:gd name="connsiteY5-124" fmla="*/ 3445937 h 3445937"/>
                  <a:gd name="connsiteX6-125" fmla="*/ 0 w 752331"/>
                  <a:gd name="connsiteY6-126" fmla="*/ 3085897 h 3445937"/>
                  <a:gd name="connsiteX0-127" fmla="*/ 0 w 752331"/>
                  <a:gd name="connsiteY0-128" fmla="*/ 3085897 h 3445937"/>
                  <a:gd name="connsiteX1-129" fmla="*/ 180020 w 752331"/>
                  <a:gd name="connsiteY1-130" fmla="*/ 3085897 h 3445937"/>
                  <a:gd name="connsiteX2-131" fmla="*/ 752331 w 752331"/>
                  <a:gd name="connsiteY2-132" fmla="*/ 0 h 3445937"/>
                  <a:gd name="connsiteX3-133" fmla="*/ 540060 w 752331"/>
                  <a:gd name="connsiteY3-134" fmla="*/ 3085897 h 3445937"/>
                  <a:gd name="connsiteX4-135" fmla="*/ 720080 w 752331"/>
                  <a:gd name="connsiteY4-136" fmla="*/ 3085897 h 3445937"/>
                  <a:gd name="connsiteX5-137" fmla="*/ 360040 w 752331"/>
                  <a:gd name="connsiteY5-138" fmla="*/ 3445937 h 3445937"/>
                  <a:gd name="connsiteX6-139" fmla="*/ 0 w 752331"/>
                  <a:gd name="connsiteY6-140" fmla="*/ 3085897 h 3445937"/>
                  <a:gd name="connsiteX0-141" fmla="*/ 0 w 752331"/>
                  <a:gd name="connsiteY0-142" fmla="*/ 3085897 h 3445937"/>
                  <a:gd name="connsiteX1-143" fmla="*/ 180020 w 752331"/>
                  <a:gd name="connsiteY1-144" fmla="*/ 3085897 h 3445937"/>
                  <a:gd name="connsiteX2-145" fmla="*/ 752331 w 752331"/>
                  <a:gd name="connsiteY2-146" fmla="*/ 0 h 3445937"/>
                  <a:gd name="connsiteX3-147" fmla="*/ 540060 w 752331"/>
                  <a:gd name="connsiteY3-148" fmla="*/ 3085897 h 3445937"/>
                  <a:gd name="connsiteX4-149" fmla="*/ 720080 w 752331"/>
                  <a:gd name="connsiteY4-150" fmla="*/ 3085897 h 3445937"/>
                  <a:gd name="connsiteX5-151" fmla="*/ 360040 w 752331"/>
                  <a:gd name="connsiteY5-152" fmla="*/ 3445937 h 3445937"/>
                  <a:gd name="connsiteX6-153" fmla="*/ 0 w 752331"/>
                  <a:gd name="connsiteY6-154" fmla="*/ 3085897 h 3445937"/>
                  <a:gd name="connsiteX0-155" fmla="*/ 0 w 1521214"/>
                  <a:gd name="connsiteY0-156" fmla="*/ 2643005 h 3003045"/>
                  <a:gd name="connsiteX1-157" fmla="*/ 180020 w 1521214"/>
                  <a:gd name="connsiteY1-158" fmla="*/ 2643005 h 3003045"/>
                  <a:gd name="connsiteX2-159" fmla="*/ 1521214 w 1521214"/>
                  <a:gd name="connsiteY2-160" fmla="*/ 0 h 3003045"/>
                  <a:gd name="connsiteX3-161" fmla="*/ 540060 w 1521214"/>
                  <a:gd name="connsiteY3-162" fmla="*/ 2643005 h 3003045"/>
                  <a:gd name="connsiteX4-163" fmla="*/ 720080 w 1521214"/>
                  <a:gd name="connsiteY4-164" fmla="*/ 2643005 h 3003045"/>
                  <a:gd name="connsiteX5-165" fmla="*/ 360040 w 1521214"/>
                  <a:gd name="connsiteY5-166" fmla="*/ 3003045 h 3003045"/>
                  <a:gd name="connsiteX6-167" fmla="*/ 0 w 1521214"/>
                  <a:gd name="connsiteY6-168" fmla="*/ 2643005 h 3003045"/>
                  <a:gd name="connsiteX0-169" fmla="*/ 0 w 1521214"/>
                  <a:gd name="connsiteY0-170" fmla="*/ 2643005 h 3003045"/>
                  <a:gd name="connsiteX1-171" fmla="*/ 180020 w 1521214"/>
                  <a:gd name="connsiteY1-172" fmla="*/ 2643005 h 3003045"/>
                  <a:gd name="connsiteX2-173" fmla="*/ 1521214 w 1521214"/>
                  <a:gd name="connsiteY2-174" fmla="*/ 0 h 3003045"/>
                  <a:gd name="connsiteX3-175" fmla="*/ 540060 w 1521214"/>
                  <a:gd name="connsiteY3-176" fmla="*/ 2643005 h 3003045"/>
                  <a:gd name="connsiteX4-177" fmla="*/ 720080 w 1521214"/>
                  <a:gd name="connsiteY4-178" fmla="*/ 2643005 h 3003045"/>
                  <a:gd name="connsiteX5-179" fmla="*/ 360040 w 1521214"/>
                  <a:gd name="connsiteY5-180" fmla="*/ 3003045 h 3003045"/>
                  <a:gd name="connsiteX6-181" fmla="*/ 0 w 1521214"/>
                  <a:gd name="connsiteY6-182" fmla="*/ 2643005 h 3003045"/>
                  <a:gd name="connsiteX0-183" fmla="*/ 0 w 1521214"/>
                  <a:gd name="connsiteY0-184" fmla="*/ 2643005 h 3003045"/>
                  <a:gd name="connsiteX1-185" fmla="*/ 180020 w 1521214"/>
                  <a:gd name="connsiteY1-186" fmla="*/ 2643005 h 3003045"/>
                  <a:gd name="connsiteX2-187" fmla="*/ 1521214 w 1521214"/>
                  <a:gd name="connsiteY2-188" fmla="*/ 0 h 3003045"/>
                  <a:gd name="connsiteX3-189" fmla="*/ 540060 w 1521214"/>
                  <a:gd name="connsiteY3-190" fmla="*/ 2643005 h 3003045"/>
                  <a:gd name="connsiteX4-191" fmla="*/ 720080 w 1521214"/>
                  <a:gd name="connsiteY4-192" fmla="*/ 2643005 h 3003045"/>
                  <a:gd name="connsiteX5-193" fmla="*/ 360040 w 1521214"/>
                  <a:gd name="connsiteY5-194" fmla="*/ 3003045 h 3003045"/>
                  <a:gd name="connsiteX6-195" fmla="*/ 0 w 1521214"/>
                  <a:gd name="connsiteY6-196" fmla="*/ 2643005 h 3003045"/>
                  <a:gd name="connsiteX0-197" fmla="*/ 0 w 1521214"/>
                  <a:gd name="connsiteY0-198" fmla="*/ 2643005 h 3003045"/>
                  <a:gd name="connsiteX1-199" fmla="*/ 180020 w 1521214"/>
                  <a:gd name="connsiteY1-200" fmla="*/ 2643005 h 3003045"/>
                  <a:gd name="connsiteX2-201" fmla="*/ 1521214 w 1521214"/>
                  <a:gd name="connsiteY2-202" fmla="*/ 0 h 3003045"/>
                  <a:gd name="connsiteX3-203" fmla="*/ 540060 w 1521214"/>
                  <a:gd name="connsiteY3-204" fmla="*/ 2643005 h 3003045"/>
                  <a:gd name="connsiteX4-205" fmla="*/ 720080 w 1521214"/>
                  <a:gd name="connsiteY4-206" fmla="*/ 2643005 h 3003045"/>
                  <a:gd name="connsiteX5-207" fmla="*/ 360040 w 1521214"/>
                  <a:gd name="connsiteY5-208" fmla="*/ 3003045 h 3003045"/>
                  <a:gd name="connsiteX6-209" fmla="*/ 0 w 1521214"/>
                  <a:gd name="connsiteY6-210" fmla="*/ 2643005 h 3003045"/>
                  <a:gd name="connsiteX0-211" fmla="*/ 0 w 1521214"/>
                  <a:gd name="connsiteY0-212" fmla="*/ 2643005 h 3003045"/>
                  <a:gd name="connsiteX1-213" fmla="*/ 180020 w 1521214"/>
                  <a:gd name="connsiteY1-214" fmla="*/ 2643005 h 3003045"/>
                  <a:gd name="connsiteX2-215" fmla="*/ 1521214 w 1521214"/>
                  <a:gd name="connsiteY2-216" fmla="*/ 0 h 3003045"/>
                  <a:gd name="connsiteX3-217" fmla="*/ 540060 w 1521214"/>
                  <a:gd name="connsiteY3-218" fmla="*/ 2643005 h 3003045"/>
                  <a:gd name="connsiteX4-219" fmla="*/ 720080 w 1521214"/>
                  <a:gd name="connsiteY4-220" fmla="*/ 2643005 h 3003045"/>
                  <a:gd name="connsiteX5-221" fmla="*/ 360040 w 1521214"/>
                  <a:gd name="connsiteY5-222" fmla="*/ 3003045 h 3003045"/>
                  <a:gd name="connsiteX6-223" fmla="*/ 0 w 1521214"/>
                  <a:gd name="connsiteY6-224" fmla="*/ 2643005 h 3003045"/>
                  <a:gd name="connsiteX0-225" fmla="*/ 0 w 1553538"/>
                  <a:gd name="connsiteY0-226" fmla="*/ 2581732 h 2941772"/>
                  <a:gd name="connsiteX1-227" fmla="*/ 180020 w 1553538"/>
                  <a:gd name="connsiteY1-228" fmla="*/ 2581732 h 2941772"/>
                  <a:gd name="connsiteX2-229" fmla="*/ 1553538 w 1553538"/>
                  <a:gd name="connsiteY2-230" fmla="*/ 0 h 2941772"/>
                  <a:gd name="connsiteX3-231" fmla="*/ 540060 w 1553538"/>
                  <a:gd name="connsiteY3-232" fmla="*/ 2581732 h 2941772"/>
                  <a:gd name="connsiteX4-233" fmla="*/ 720080 w 1553538"/>
                  <a:gd name="connsiteY4-234" fmla="*/ 2581732 h 2941772"/>
                  <a:gd name="connsiteX5-235" fmla="*/ 360040 w 1553538"/>
                  <a:gd name="connsiteY5-236" fmla="*/ 2941772 h 2941772"/>
                  <a:gd name="connsiteX6-237" fmla="*/ 0 w 1553538"/>
                  <a:gd name="connsiteY6-238" fmla="*/ 2581732 h 2941772"/>
                  <a:gd name="connsiteX0-239" fmla="*/ 0 w 1553538"/>
                  <a:gd name="connsiteY0-240" fmla="*/ 2581732 h 2941772"/>
                  <a:gd name="connsiteX1-241" fmla="*/ 180020 w 1553538"/>
                  <a:gd name="connsiteY1-242" fmla="*/ 2581732 h 2941772"/>
                  <a:gd name="connsiteX2-243" fmla="*/ 1553538 w 1553538"/>
                  <a:gd name="connsiteY2-244" fmla="*/ 0 h 2941772"/>
                  <a:gd name="connsiteX3-245" fmla="*/ 540060 w 1553538"/>
                  <a:gd name="connsiteY3-246" fmla="*/ 2581732 h 2941772"/>
                  <a:gd name="connsiteX4-247" fmla="*/ 720080 w 1553538"/>
                  <a:gd name="connsiteY4-248" fmla="*/ 2581732 h 2941772"/>
                  <a:gd name="connsiteX5-249" fmla="*/ 360040 w 1553538"/>
                  <a:gd name="connsiteY5-250" fmla="*/ 2941772 h 2941772"/>
                  <a:gd name="connsiteX6-251" fmla="*/ 0 w 1553538"/>
                  <a:gd name="connsiteY6-252" fmla="*/ 2581732 h 2941772"/>
                  <a:gd name="connsiteX0-253" fmla="*/ 0 w 1553538"/>
                  <a:gd name="connsiteY0-254" fmla="*/ 2581732 h 2941772"/>
                  <a:gd name="connsiteX1-255" fmla="*/ 180020 w 1553538"/>
                  <a:gd name="connsiteY1-256" fmla="*/ 2581732 h 2941772"/>
                  <a:gd name="connsiteX2-257" fmla="*/ 1553538 w 1553538"/>
                  <a:gd name="connsiteY2-258" fmla="*/ 0 h 2941772"/>
                  <a:gd name="connsiteX3-259" fmla="*/ 540060 w 1553538"/>
                  <a:gd name="connsiteY3-260" fmla="*/ 2581732 h 2941772"/>
                  <a:gd name="connsiteX4-261" fmla="*/ 720080 w 1553538"/>
                  <a:gd name="connsiteY4-262" fmla="*/ 2581732 h 2941772"/>
                  <a:gd name="connsiteX5-263" fmla="*/ 360040 w 1553538"/>
                  <a:gd name="connsiteY5-264" fmla="*/ 2941772 h 2941772"/>
                  <a:gd name="connsiteX6-265" fmla="*/ 0 w 1553538"/>
                  <a:gd name="connsiteY6-266" fmla="*/ 2581732 h 2941772"/>
                  <a:gd name="connsiteX0-267" fmla="*/ 0 w 1553538"/>
                  <a:gd name="connsiteY0-268" fmla="*/ 2581732 h 2941772"/>
                  <a:gd name="connsiteX1-269" fmla="*/ 180020 w 1553538"/>
                  <a:gd name="connsiteY1-270" fmla="*/ 2581732 h 2941772"/>
                  <a:gd name="connsiteX2-271" fmla="*/ 1553538 w 1553538"/>
                  <a:gd name="connsiteY2-272" fmla="*/ 0 h 2941772"/>
                  <a:gd name="connsiteX3-273" fmla="*/ 540060 w 1553538"/>
                  <a:gd name="connsiteY3-274" fmla="*/ 2581732 h 2941772"/>
                  <a:gd name="connsiteX4-275" fmla="*/ 720080 w 1553538"/>
                  <a:gd name="connsiteY4-276" fmla="*/ 2581732 h 2941772"/>
                  <a:gd name="connsiteX5-277" fmla="*/ 360040 w 1553538"/>
                  <a:gd name="connsiteY5-278" fmla="*/ 2941772 h 2941772"/>
                  <a:gd name="connsiteX6-279" fmla="*/ 0 w 1553538"/>
                  <a:gd name="connsiteY6-280" fmla="*/ 2581732 h 29417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31" name="IconBackground1" descr="0dffa427-c753-4064-ba7f-4c3a81a3d70e"/>
              <p:cNvSpPr/>
              <p:nvPr/>
            </p:nvSpPr>
            <p:spPr>
              <a:xfrm>
                <a:off x="4798781" y="3139372"/>
                <a:ext cx="500334" cy="50033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FFFF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32" name="Icon1" descr="74ab5cf2-9f91-4e6b-af9b-ed6f987d401f"/>
              <p:cNvSpPr/>
              <p:nvPr/>
            </p:nvSpPr>
            <p:spPr>
              <a:xfrm>
                <a:off x="4924676" y="3271019"/>
                <a:ext cx="248544" cy="237034"/>
              </a:xfrm>
              <a:custGeom>
                <a:avLst/>
                <a:gdLst>
                  <a:gd name="connsiteX0" fmla="*/ 315778 w 607639"/>
                  <a:gd name="connsiteY0" fmla="*/ 173080 h 579502"/>
                  <a:gd name="connsiteX1" fmla="*/ 315778 w 607639"/>
                  <a:gd name="connsiteY1" fmla="*/ 266058 h 579502"/>
                  <a:gd name="connsiteX2" fmla="*/ 303493 w 607639"/>
                  <a:gd name="connsiteY2" fmla="*/ 278325 h 579502"/>
                  <a:gd name="connsiteX3" fmla="*/ 210375 w 607639"/>
                  <a:gd name="connsiteY3" fmla="*/ 278325 h 579502"/>
                  <a:gd name="connsiteX4" fmla="*/ 303493 w 607639"/>
                  <a:gd name="connsiteY4" fmla="*/ 359925 h 579502"/>
                  <a:gd name="connsiteX5" fmla="*/ 397500 w 607639"/>
                  <a:gd name="connsiteY5" fmla="*/ 266058 h 579502"/>
                  <a:gd name="connsiteX6" fmla="*/ 315778 w 607639"/>
                  <a:gd name="connsiteY6" fmla="*/ 173080 h 579502"/>
                  <a:gd name="connsiteX7" fmla="*/ 249814 w 607639"/>
                  <a:gd name="connsiteY7" fmla="*/ 160816 h 579502"/>
                  <a:gd name="connsiteX8" fmla="*/ 198110 w 607639"/>
                  <a:gd name="connsiteY8" fmla="*/ 212449 h 579502"/>
                  <a:gd name="connsiteX9" fmla="*/ 249814 w 607639"/>
                  <a:gd name="connsiteY9" fmla="*/ 212449 h 579502"/>
                  <a:gd name="connsiteX10" fmla="*/ 303493 w 607639"/>
                  <a:gd name="connsiteY10" fmla="*/ 147835 h 579502"/>
                  <a:gd name="connsiteX11" fmla="*/ 421981 w 607639"/>
                  <a:gd name="connsiteY11" fmla="*/ 266058 h 579502"/>
                  <a:gd name="connsiteX12" fmla="*/ 303493 w 607639"/>
                  <a:gd name="connsiteY12" fmla="*/ 384370 h 579502"/>
                  <a:gd name="connsiteX13" fmla="*/ 185093 w 607639"/>
                  <a:gd name="connsiteY13" fmla="*/ 266058 h 579502"/>
                  <a:gd name="connsiteX14" fmla="*/ 197289 w 607639"/>
                  <a:gd name="connsiteY14" fmla="*/ 253880 h 579502"/>
                  <a:gd name="connsiteX15" fmla="*/ 291297 w 607639"/>
                  <a:gd name="connsiteY15" fmla="*/ 253880 h 579502"/>
                  <a:gd name="connsiteX16" fmla="*/ 291297 w 607639"/>
                  <a:gd name="connsiteY16" fmla="*/ 160013 h 579502"/>
                  <a:gd name="connsiteX17" fmla="*/ 303493 w 607639"/>
                  <a:gd name="connsiteY17" fmla="*/ 147835 h 579502"/>
                  <a:gd name="connsiteX18" fmla="*/ 262095 w 607639"/>
                  <a:gd name="connsiteY18" fmla="*/ 135133 h 579502"/>
                  <a:gd name="connsiteX19" fmla="*/ 274287 w 607639"/>
                  <a:gd name="connsiteY19" fmla="*/ 147397 h 579502"/>
                  <a:gd name="connsiteX20" fmla="*/ 274287 w 607639"/>
                  <a:gd name="connsiteY20" fmla="*/ 224713 h 579502"/>
                  <a:gd name="connsiteX21" fmla="*/ 262095 w 607639"/>
                  <a:gd name="connsiteY21" fmla="*/ 236888 h 579502"/>
                  <a:gd name="connsiteX22" fmla="*/ 184672 w 607639"/>
                  <a:gd name="connsiteY22" fmla="*/ 236888 h 579502"/>
                  <a:gd name="connsiteX23" fmla="*/ 172391 w 607639"/>
                  <a:gd name="connsiteY23" fmla="*/ 224713 h 579502"/>
                  <a:gd name="connsiteX24" fmla="*/ 262095 w 607639"/>
                  <a:gd name="connsiteY24" fmla="*/ 135133 h 579502"/>
                  <a:gd name="connsiteX25" fmla="*/ 58120 w 607639"/>
                  <a:gd name="connsiteY25" fmla="*/ 108514 h 579502"/>
                  <a:gd name="connsiteX26" fmla="*/ 58120 w 607639"/>
                  <a:gd name="connsiteY26" fmla="*/ 413970 h 579502"/>
                  <a:gd name="connsiteX27" fmla="*/ 549430 w 607639"/>
                  <a:gd name="connsiteY27" fmla="*/ 413970 h 579502"/>
                  <a:gd name="connsiteX28" fmla="*/ 549430 w 607639"/>
                  <a:gd name="connsiteY28" fmla="*/ 108514 h 579502"/>
                  <a:gd name="connsiteX29" fmla="*/ 27236 w 607639"/>
                  <a:gd name="connsiteY29" fmla="*/ 56079 h 579502"/>
                  <a:gd name="connsiteX30" fmla="*/ 27236 w 607639"/>
                  <a:gd name="connsiteY30" fmla="*/ 81319 h 579502"/>
                  <a:gd name="connsiteX31" fmla="*/ 580403 w 607639"/>
                  <a:gd name="connsiteY31" fmla="*/ 81319 h 579502"/>
                  <a:gd name="connsiteX32" fmla="*/ 580403 w 607639"/>
                  <a:gd name="connsiteY32" fmla="*/ 56079 h 579502"/>
                  <a:gd name="connsiteX33" fmla="*/ 303775 w 607639"/>
                  <a:gd name="connsiteY33" fmla="*/ 0 h 579502"/>
                  <a:gd name="connsiteX34" fmla="*/ 317393 w 607639"/>
                  <a:gd name="connsiteY34" fmla="*/ 13597 h 579502"/>
                  <a:gd name="connsiteX35" fmla="*/ 317393 w 607639"/>
                  <a:gd name="connsiteY35" fmla="*/ 28884 h 579502"/>
                  <a:gd name="connsiteX36" fmla="*/ 580403 w 607639"/>
                  <a:gd name="connsiteY36" fmla="*/ 28884 h 579502"/>
                  <a:gd name="connsiteX37" fmla="*/ 607639 w 607639"/>
                  <a:gd name="connsiteY37" fmla="*/ 56079 h 579502"/>
                  <a:gd name="connsiteX38" fmla="*/ 607639 w 607639"/>
                  <a:gd name="connsiteY38" fmla="*/ 81319 h 579502"/>
                  <a:gd name="connsiteX39" fmla="*/ 580403 w 607639"/>
                  <a:gd name="connsiteY39" fmla="*/ 108514 h 579502"/>
                  <a:gd name="connsiteX40" fmla="*/ 576665 w 607639"/>
                  <a:gd name="connsiteY40" fmla="*/ 108514 h 579502"/>
                  <a:gd name="connsiteX41" fmla="*/ 576665 w 607639"/>
                  <a:gd name="connsiteY41" fmla="*/ 413970 h 579502"/>
                  <a:gd name="connsiteX42" fmla="*/ 549430 w 607639"/>
                  <a:gd name="connsiteY42" fmla="*/ 441165 h 579502"/>
                  <a:gd name="connsiteX43" fmla="*/ 317393 w 607639"/>
                  <a:gd name="connsiteY43" fmla="*/ 441165 h 579502"/>
                  <a:gd name="connsiteX44" fmla="*/ 317393 w 607639"/>
                  <a:gd name="connsiteY44" fmla="*/ 481069 h 579502"/>
                  <a:gd name="connsiteX45" fmla="*/ 418236 w 607639"/>
                  <a:gd name="connsiteY45" fmla="*/ 554923 h 579502"/>
                  <a:gd name="connsiteX46" fmla="*/ 421173 w 607639"/>
                  <a:gd name="connsiteY46" fmla="*/ 573942 h 579502"/>
                  <a:gd name="connsiteX47" fmla="*/ 410225 w 607639"/>
                  <a:gd name="connsiteY47" fmla="*/ 579452 h 579502"/>
                  <a:gd name="connsiteX48" fmla="*/ 402215 w 607639"/>
                  <a:gd name="connsiteY48" fmla="*/ 576874 h 579502"/>
                  <a:gd name="connsiteX49" fmla="*/ 317393 w 607639"/>
                  <a:gd name="connsiteY49" fmla="*/ 514752 h 579502"/>
                  <a:gd name="connsiteX50" fmla="*/ 317393 w 607639"/>
                  <a:gd name="connsiteY50" fmla="*/ 565854 h 579502"/>
                  <a:gd name="connsiteX51" fmla="*/ 303775 w 607639"/>
                  <a:gd name="connsiteY51" fmla="*/ 579452 h 579502"/>
                  <a:gd name="connsiteX52" fmla="*/ 290157 w 607639"/>
                  <a:gd name="connsiteY52" fmla="*/ 565854 h 579502"/>
                  <a:gd name="connsiteX53" fmla="*/ 290157 w 607639"/>
                  <a:gd name="connsiteY53" fmla="*/ 514752 h 579502"/>
                  <a:gd name="connsiteX54" fmla="*/ 205424 w 607639"/>
                  <a:gd name="connsiteY54" fmla="*/ 576874 h 579502"/>
                  <a:gd name="connsiteX55" fmla="*/ 186377 w 607639"/>
                  <a:gd name="connsiteY55" fmla="*/ 573942 h 579502"/>
                  <a:gd name="connsiteX56" fmla="*/ 189314 w 607639"/>
                  <a:gd name="connsiteY56" fmla="*/ 554923 h 579502"/>
                  <a:gd name="connsiteX57" fmla="*/ 290157 w 607639"/>
                  <a:gd name="connsiteY57" fmla="*/ 481069 h 579502"/>
                  <a:gd name="connsiteX58" fmla="*/ 290157 w 607639"/>
                  <a:gd name="connsiteY58" fmla="*/ 441165 h 579502"/>
                  <a:gd name="connsiteX59" fmla="*/ 58120 w 607639"/>
                  <a:gd name="connsiteY59" fmla="*/ 441165 h 579502"/>
                  <a:gd name="connsiteX60" fmla="*/ 30885 w 607639"/>
                  <a:gd name="connsiteY60" fmla="*/ 413970 h 579502"/>
                  <a:gd name="connsiteX61" fmla="*/ 30885 w 607639"/>
                  <a:gd name="connsiteY61" fmla="*/ 108514 h 579502"/>
                  <a:gd name="connsiteX62" fmla="*/ 27236 w 607639"/>
                  <a:gd name="connsiteY62" fmla="*/ 108514 h 579502"/>
                  <a:gd name="connsiteX63" fmla="*/ 0 w 607639"/>
                  <a:gd name="connsiteY63" fmla="*/ 81319 h 579502"/>
                  <a:gd name="connsiteX64" fmla="*/ 0 w 607639"/>
                  <a:gd name="connsiteY64" fmla="*/ 56079 h 579502"/>
                  <a:gd name="connsiteX65" fmla="*/ 27236 w 607639"/>
                  <a:gd name="connsiteY65" fmla="*/ 28884 h 579502"/>
                  <a:gd name="connsiteX66" fmla="*/ 290157 w 607639"/>
                  <a:gd name="connsiteY66" fmla="*/ 28884 h 579502"/>
                  <a:gd name="connsiteX67" fmla="*/ 290157 w 607639"/>
                  <a:gd name="connsiteY67" fmla="*/ 13597 h 579502"/>
                  <a:gd name="connsiteX68" fmla="*/ 303775 w 607639"/>
                  <a:gd name="connsiteY68" fmla="*/ 0 h 579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607639" h="579502">
                    <a:moveTo>
                      <a:pt x="315778" y="173080"/>
                    </a:moveTo>
                    <a:lnTo>
                      <a:pt x="315778" y="266058"/>
                    </a:lnTo>
                    <a:cubicBezTo>
                      <a:pt x="315778" y="272814"/>
                      <a:pt x="310258" y="278325"/>
                      <a:pt x="303493" y="278325"/>
                    </a:cubicBezTo>
                    <a:lnTo>
                      <a:pt x="210375" y="278325"/>
                    </a:lnTo>
                    <a:cubicBezTo>
                      <a:pt x="216429" y="324281"/>
                      <a:pt x="255866" y="359925"/>
                      <a:pt x="303493" y="359925"/>
                    </a:cubicBezTo>
                    <a:cubicBezTo>
                      <a:pt x="355303" y="359925"/>
                      <a:pt x="397500" y="317792"/>
                      <a:pt x="397500" y="266058"/>
                    </a:cubicBezTo>
                    <a:cubicBezTo>
                      <a:pt x="397500" y="218502"/>
                      <a:pt x="361802" y="179124"/>
                      <a:pt x="315778" y="173080"/>
                    </a:cubicBezTo>
                    <a:close/>
                    <a:moveTo>
                      <a:pt x="249814" y="160816"/>
                    </a:moveTo>
                    <a:cubicBezTo>
                      <a:pt x="223740" y="165793"/>
                      <a:pt x="203093" y="186410"/>
                      <a:pt x="198110" y="212449"/>
                    </a:cubicBezTo>
                    <a:lnTo>
                      <a:pt x="249814" y="212449"/>
                    </a:lnTo>
                    <a:close/>
                    <a:moveTo>
                      <a:pt x="303493" y="147835"/>
                    </a:moveTo>
                    <a:cubicBezTo>
                      <a:pt x="368835" y="147835"/>
                      <a:pt x="421981" y="200902"/>
                      <a:pt x="421981" y="266058"/>
                    </a:cubicBezTo>
                    <a:cubicBezTo>
                      <a:pt x="421981" y="331303"/>
                      <a:pt x="368835" y="384370"/>
                      <a:pt x="303493" y="384370"/>
                    </a:cubicBezTo>
                    <a:cubicBezTo>
                      <a:pt x="238239" y="384370"/>
                      <a:pt x="185093" y="331303"/>
                      <a:pt x="185093" y="266058"/>
                    </a:cubicBezTo>
                    <a:cubicBezTo>
                      <a:pt x="185093" y="259303"/>
                      <a:pt x="190523" y="253880"/>
                      <a:pt x="197289" y="253880"/>
                    </a:cubicBezTo>
                    <a:lnTo>
                      <a:pt x="291297" y="253880"/>
                    </a:lnTo>
                    <a:lnTo>
                      <a:pt x="291297" y="160013"/>
                    </a:lnTo>
                    <a:cubicBezTo>
                      <a:pt x="291297" y="153257"/>
                      <a:pt x="296727" y="147835"/>
                      <a:pt x="303493" y="147835"/>
                    </a:cubicBezTo>
                    <a:close/>
                    <a:moveTo>
                      <a:pt x="262095" y="135133"/>
                    </a:moveTo>
                    <a:cubicBezTo>
                      <a:pt x="268859" y="135133"/>
                      <a:pt x="274287" y="140643"/>
                      <a:pt x="274287" y="147397"/>
                    </a:cubicBezTo>
                    <a:lnTo>
                      <a:pt x="274287" y="224713"/>
                    </a:lnTo>
                    <a:cubicBezTo>
                      <a:pt x="274287" y="231467"/>
                      <a:pt x="268859" y="236888"/>
                      <a:pt x="262095" y="236888"/>
                    </a:cubicBezTo>
                    <a:lnTo>
                      <a:pt x="184672" y="236888"/>
                    </a:lnTo>
                    <a:cubicBezTo>
                      <a:pt x="177909" y="236888"/>
                      <a:pt x="172391" y="231467"/>
                      <a:pt x="172391" y="224713"/>
                    </a:cubicBezTo>
                    <a:cubicBezTo>
                      <a:pt x="172391" y="175302"/>
                      <a:pt x="212616" y="135133"/>
                      <a:pt x="262095" y="135133"/>
                    </a:cubicBezTo>
                    <a:close/>
                    <a:moveTo>
                      <a:pt x="58120" y="108514"/>
                    </a:moveTo>
                    <a:lnTo>
                      <a:pt x="58120" y="413970"/>
                    </a:lnTo>
                    <a:lnTo>
                      <a:pt x="549430" y="413970"/>
                    </a:lnTo>
                    <a:lnTo>
                      <a:pt x="549430" y="108514"/>
                    </a:lnTo>
                    <a:close/>
                    <a:moveTo>
                      <a:pt x="27236" y="56079"/>
                    </a:moveTo>
                    <a:lnTo>
                      <a:pt x="27236" y="81319"/>
                    </a:lnTo>
                    <a:lnTo>
                      <a:pt x="580403" y="81319"/>
                    </a:lnTo>
                    <a:lnTo>
                      <a:pt x="580403" y="56079"/>
                    </a:lnTo>
                    <a:close/>
                    <a:moveTo>
                      <a:pt x="303775" y="0"/>
                    </a:moveTo>
                    <a:cubicBezTo>
                      <a:pt x="311341" y="0"/>
                      <a:pt x="317393" y="6132"/>
                      <a:pt x="317393" y="13597"/>
                    </a:cubicBezTo>
                    <a:lnTo>
                      <a:pt x="317393" y="28884"/>
                    </a:lnTo>
                    <a:lnTo>
                      <a:pt x="580403" y="28884"/>
                    </a:lnTo>
                    <a:cubicBezTo>
                      <a:pt x="595356" y="28884"/>
                      <a:pt x="607639" y="41148"/>
                      <a:pt x="607639" y="56079"/>
                    </a:cubicBezTo>
                    <a:lnTo>
                      <a:pt x="607639" y="81319"/>
                    </a:lnTo>
                    <a:cubicBezTo>
                      <a:pt x="607639" y="96338"/>
                      <a:pt x="595356" y="108514"/>
                      <a:pt x="580403" y="108514"/>
                    </a:cubicBezTo>
                    <a:lnTo>
                      <a:pt x="576665" y="108514"/>
                    </a:lnTo>
                    <a:lnTo>
                      <a:pt x="576665" y="413970"/>
                    </a:lnTo>
                    <a:cubicBezTo>
                      <a:pt x="576665" y="428990"/>
                      <a:pt x="564472" y="441165"/>
                      <a:pt x="549430" y="441165"/>
                    </a:cubicBezTo>
                    <a:lnTo>
                      <a:pt x="317393" y="441165"/>
                    </a:lnTo>
                    <a:lnTo>
                      <a:pt x="317393" y="481069"/>
                    </a:lnTo>
                    <a:lnTo>
                      <a:pt x="418236" y="554923"/>
                    </a:lnTo>
                    <a:cubicBezTo>
                      <a:pt x="424377" y="559366"/>
                      <a:pt x="425623" y="567898"/>
                      <a:pt x="421173" y="573942"/>
                    </a:cubicBezTo>
                    <a:cubicBezTo>
                      <a:pt x="418503" y="577585"/>
                      <a:pt x="414409" y="579452"/>
                      <a:pt x="410225" y="579452"/>
                    </a:cubicBezTo>
                    <a:cubicBezTo>
                      <a:pt x="407466" y="579452"/>
                      <a:pt x="404618" y="578652"/>
                      <a:pt x="402215" y="576874"/>
                    </a:cubicBezTo>
                    <a:lnTo>
                      <a:pt x="317393" y="514752"/>
                    </a:lnTo>
                    <a:lnTo>
                      <a:pt x="317393" y="565854"/>
                    </a:lnTo>
                    <a:cubicBezTo>
                      <a:pt x="317393" y="573408"/>
                      <a:pt x="311341" y="579452"/>
                      <a:pt x="303775" y="579452"/>
                    </a:cubicBezTo>
                    <a:cubicBezTo>
                      <a:pt x="296299" y="579452"/>
                      <a:pt x="290157" y="573408"/>
                      <a:pt x="290157" y="565854"/>
                    </a:cubicBezTo>
                    <a:lnTo>
                      <a:pt x="290157" y="514752"/>
                    </a:lnTo>
                    <a:lnTo>
                      <a:pt x="205424" y="576874"/>
                    </a:lnTo>
                    <a:cubicBezTo>
                      <a:pt x="199372" y="581318"/>
                      <a:pt x="190827" y="579985"/>
                      <a:pt x="186377" y="573942"/>
                    </a:cubicBezTo>
                    <a:cubicBezTo>
                      <a:pt x="181927" y="567898"/>
                      <a:pt x="183262" y="559366"/>
                      <a:pt x="189314" y="554923"/>
                    </a:cubicBezTo>
                    <a:lnTo>
                      <a:pt x="290157" y="481069"/>
                    </a:lnTo>
                    <a:lnTo>
                      <a:pt x="290157" y="441165"/>
                    </a:lnTo>
                    <a:lnTo>
                      <a:pt x="58120" y="441165"/>
                    </a:lnTo>
                    <a:cubicBezTo>
                      <a:pt x="43167" y="441165"/>
                      <a:pt x="30885" y="428990"/>
                      <a:pt x="30885" y="413970"/>
                    </a:cubicBezTo>
                    <a:lnTo>
                      <a:pt x="30885" y="108514"/>
                    </a:lnTo>
                    <a:lnTo>
                      <a:pt x="27236" y="108514"/>
                    </a:lnTo>
                    <a:cubicBezTo>
                      <a:pt x="12194" y="108514"/>
                      <a:pt x="0" y="96338"/>
                      <a:pt x="0" y="81319"/>
                    </a:cubicBezTo>
                    <a:lnTo>
                      <a:pt x="0" y="56079"/>
                    </a:lnTo>
                    <a:cubicBezTo>
                      <a:pt x="0" y="41148"/>
                      <a:pt x="12194" y="28884"/>
                      <a:pt x="27236" y="28884"/>
                    </a:cubicBezTo>
                    <a:lnTo>
                      <a:pt x="290157" y="28884"/>
                    </a:lnTo>
                    <a:lnTo>
                      <a:pt x="290157" y="13597"/>
                    </a:lnTo>
                    <a:cubicBezTo>
                      <a:pt x="290157" y="6132"/>
                      <a:pt x="296299" y="0"/>
                      <a:pt x="3037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0" name="Text1" descr="e5a067d1-a909-4585-a2f1-93252f0ada22"/>
              <p:cNvSpPr txBox="true"/>
              <p:nvPr/>
            </p:nvSpPr>
            <p:spPr>
              <a:xfrm>
                <a:off x="1376693" y="2205475"/>
                <a:ext cx="3672255" cy="76943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以习近平新时代中国特色社会主义思想为指导，贯彻相关会议精神。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1" name="Bullet1" descr="0c9d0b72-2b24-4d3d-9bfb-d100b1875d42"/>
              <p:cNvSpPr txBox="true"/>
              <p:nvPr/>
            </p:nvSpPr>
            <p:spPr>
              <a:xfrm>
                <a:off x="1366861" y="1795120"/>
                <a:ext cx="3672255" cy="4103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指导思想明确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43" name="组合 42" descr="640c1418-4a14-45f7-a2c6-150e463e124b"/>
            <p:cNvGrpSpPr/>
            <p:nvPr/>
          </p:nvGrpSpPr>
          <p:grpSpPr>
            <a:xfrm>
              <a:off x="6177951" y="1795120"/>
              <a:ext cx="4635770" cy="2376596"/>
              <a:chOff x="6177951" y="1795120"/>
              <a:chExt cx="4635770" cy="2376596"/>
            </a:xfrm>
          </p:grpSpPr>
          <p:sp>
            <p:nvSpPr>
              <p:cNvPr id="36" name="Shape2" descr="23da3fa0-a8a4-4b7d-a616-e2983411084d"/>
              <p:cNvSpPr/>
              <p:nvPr/>
            </p:nvSpPr>
            <p:spPr>
              <a:xfrm rot="9466551">
                <a:off x="6233782" y="2866044"/>
                <a:ext cx="689308" cy="1305672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-1" fmla="*/ 0 w 720080"/>
                  <a:gd name="connsiteY0-2" fmla="*/ 2808312 h 3168352"/>
                  <a:gd name="connsiteX1-3" fmla="*/ 180020 w 720080"/>
                  <a:gd name="connsiteY1-4" fmla="*/ 2808312 h 3168352"/>
                  <a:gd name="connsiteX2-5" fmla="*/ 540060 w 720080"/>
                  <a:gd name="connsiteY2-6" fmla="*/ 0 h 3168352"/>
                  <a:gd name="connsiteX3-7" fmla="*/ 540060 w 720080"/>
                  <a:gd name="connsiteY3-8" fmla="*/ 2808312 h 3168352"/>
                  <a:gd name="connsiteX4-9" fmla="*/ 720080 w 720080"/>
                  <a:gd name="connsiteY4-10" fmla="*/ 2808312 h 3168352"/>
                  <a:gd name="connsiteX5-11" fmla="*/ 360040 w 720080"/>
                  <a:gd name="connsiteY5-12" fmla="*/ 3168352 h 3168352"/>
                  <a:gd name="connsiteX6-13" fmla="*/ 0 w 720080"/>
                  <a:gd name="connsiteY6-14" fmla="*/ 2808312 h 3168352"/>
                  <a:gd name="connsiteX0-15" fmla="*/ 0 w 720080"/>
                  <a:gd name="connsiteY0-16" fmla="*/ 2808312 h 3168352"/>
                  <a:gd name="connsiteX1-17" fmla="*/ 180020 w 720080"/>
                  <a:gd name="connsiteY1-18" fmla="*/ 2808312 h 3168352"/>
                  <a:gd name="connsiteX2-19" fmla="*/ 540060 w 720080"/>
                  <a:gd name="connsiteY2-20" fmla="*/ 0 h 3168352"/>
                  <a:gd name="connsiteX3-21" fmla="*/ 540060 w 720080"/>
                  <a:gd name="connsiteY3-22" fmla="*/ 2808312 h 3168352"/>
                  <a:gd name="connsiteX4-23" fmla="*/ 720080 w 720080"/>
                  <a:gd name="connsiteY4-24" fmla="*/ 2808312 h 3168352"/>
                  <a:gd name="connsiteX5-25" fmla="*/ 360040 w 720080"/>
                  <a:gd name="connsiteY5-26" fmla="*/ 3168352 h 3168352"/>
                  <a:gd name="connsiteX6-27" fmla="*/ 0 w 720080"/>
                  <a:gd name="connsiteY6-28" fmla="*/ 2808312 h 3168352"/>
                  <a:gd name="connsiteX0-29" fmla="*/ 0 w 720080"/>
                  <a:gd name="connsiteY0-30" fmla="*/ 2808312 h 3168352"/>
                  <a:gd name="connsiteX1-31" fmla="*/ 180020 w 720080"/>
                  <a:gd name="connsiteY1-32" fmla="*/ 2808312 h 3168352"/>
                  <a:gd name="connsiteX2-33" fmla="*/ 540060 w 720080"/>
                  <a:gd name="connsiteY2-34" fmla="*/ 0 h 3168352"/>
                  <a:gd name="connsiteX3-35" fmla="*/ 540060 w 720080"/>
                  <a:gd name="connsiteY3-36" fmla="*/ 2808312 h 3168352"/>
                  <a:gd name="connsiteX4-37" fmla="*/ 720080 w 720080"/>
                  <a:gd name="connsiteY4-38" fmla="*/ 2808312 h 3168352"/>
                  <a:gd name="connsiteX5-39" fmla="*/ 360040 w 720080"/>
                  <a:gd name="connsiteY5-40" fmla="*/ 3168352 h 3168352"/>
                  <a:gd name="connsiteX6-41" fmla="*/ 0 w 720080"/>
                  <a:gd name="connsiteY6-42" fmla="*/ 2808312 h 3168352"/>
                  <a:gd name="connsiteX0-43" fmla="*/ 0 w 720080"/>
                  <a:gd name="connsiteY0-44" fmla="*/ 2808312 h 3168352"/>
                  <a:gd name="connsiteX1-45" fmla="*/ 180020 w 720080"/>
                  <a:gd name="connsiteY1-46" fmla="*/ 2808312 h 3168352"/>
                  <a:gd name="connsiteX2-47" fmla="*/ 540060 w 720080"/>
                  <a:gd name="connsiteY2-48" fmla="*/ 0 h 3168352"/>
                  <a:gd name="connsiteX3-49" fmla="*/ 540060 w 720080"/>
                  <a:gd name="connsiteY3-50" fmla="*/ 2808312 h 3168352"/>
                  <a:gd name="connsiteX4-51" fmla="*/ 720080 w 720080"/>
                  <a:gd name="connsiteY4-52" fmla="*/ 2808312 h 3168352"/>
                  <a:gd name="connsiteX5-53" fmla="*/ 360040 w 720080"/>
                  <a:gd name="connsiteY5-54" fmla="*/ 3168352 h 3168352"/>
                  <a:gd name="connsiteX6-55" fmla="*/ 0 w 720080"/>
                  <a:gd name="connsiteY6-56" fmla="*/ 2808312 h 3168352"/>
                  <a:gd name="connsiteX0-57" fmla="*/ 0 w 720080"/>
                  <a:gd name="connsiteY0-58" fmla="*/ 2808312 h 3168352"/>
                  <a:gd name="connsiteX1-59" fmla="*/ 180020 w 720080"/>
                  <a:gd name="connsiteY1-60" fmla="*/ 2808312 h 3168352"/>
                  <a:gd name="connsiteX2-61" fmla="*/ 540060 w 720080"/>
                  <a:gd name="connsiteY2-62" fmla="*/ 0 h 3168352"/>
                  <a:gd name="connsiteX3-63" fmla="*/ 540060 w 720080"/>
                  <a:gd name="connsiteY3-64" fmla="*/ 2808312 h 3168352"/>
                  <a:gd name="connsiteX4-65" fmla="*/ 720080 w 720080"/>
                  <a:gd name="connsiteY4-66" fmla="*/ 2808312 h 3168352"/>
                  <a:gd name="connsiteX5-67" fmla="*/ 360040 w 720080"/>
                  <a:gd name="connsiteY5-68" fmla="*/ 3168352 h 3168352"/>
                  <a:gd name="connsiteX6-69" fmla="*/ 0 w 720080"/>
                  <a:gd name="connsiteY6-70" fmla="*/ 2808312 h 3168352"/>
                  <a:gd name="connsiteX0-71" fmla="*/ 0 w 720080"/>
                  <a:gd name="connsiteY0-72" fmla="*/ 2808312 h 3168352"/>
                  <a:gd name="connsiteX1-73" fmla="*/ 180020 w 720080"/>
                  <a:gd name="connsiteY1-74" fmla="*/ 2808312 h 3168352"/>
                  <a:gd name="connsiteX2-75" fmla="*/ 540060 w 720080"/>
                  <a:gd name="connsiteY2-76" fmla="*/ 0 h 3168352"/>
                  <a:gd name="connsiteX3-77" fmla="*/ 540060 w 720080"/>
                  <a:gd name="connsiteY3-78" fmla="*/ 2808312 h 3168352"/>
                  <a:gd name="connsiteX4-79" fmla="*/ 720080 w 720080"/>
                  <a:gd name="connsiteY4-80" fmla="*/ 2808312 h 3168352"/>
                  <a:gd name="connsiteX5-81" fmla="*/ 360040 w 720080"/>
                  <a:gd name="connsiteY5-82" fmla="*/ 3168352 h 3168352"/>
                  <a:gd name="connsiteX6-83" fmla="*/ 0 w 720080"/>
                  <a:gd name="connsiteY6-84" fmla="*/ 2808312 h 3168352"/>
                  <a:gd name="connsiteX0-85" fmla="*/ 0 w 720080"/>
                  <a:gd name="connsiteY0-86" fmla="*/ 2808312 h 3168352"/>
                  <a:gd name="connsiteX1-87" fmla="*/ 180020 w 720080"/>
                  <a:gd name="connsiteY1-88" fmla="*/ 2808312 h 3168352"/>
                  <a:gd name="connsiteX2-89" fmla="*/ 540060 w 720080"/>
                  <a:gd name="connsiteY2-90" fmla="*/ 0 h 3168352"/>
                  <a:gd name="connsiteX3-91" fmla="*/ 540060 w 720080"/>
                  <a:gd name="connsiteY3-92" fmla="*/ 2808312 h 3168352"/>
                  <a:gd name="connsiteX4-93" fmla="*/ 720080 w 720080"/>
                  <a:gd name="connsiteY4-94" fmla="*/ 2808312 h 3168352"/>
                  <a:gd name="connsiteX5-95" fmla="*/ 360040 w 720080"/>
                  <a:gd name="connsiteY5-96" fmla="*/ 3168352 h 3168352"/>
                  <a:gd name="connsiteX6-97" fmla="*/ 0 w 720080"/>
                  <a:gd name="connsiteY6-98" fmla="*/ 2808312 h 3168352"/>
                  <a:gd name="connsiteX0-99" fmla="*/ 0 w 720080"/>
                  <a:gd name="connsiteY0-100" fmla="*/ 2808312 h 3168352"/>
                  <a:gd name="connsiteX1-101" fmla="*/ 180020 w 720080"/>
                  <a:gd name="connsiteY1-102" fmla="*/ 2808312 h 3168352"/>
                  <a:gd name="connsiteX2-103" fmla="*/ 540060 w 720080"/>
                  <a:gd name="connsiteY2-104" fmla="*/ 0 h 3168352"/>
                  <a:gd name="connsiteX3-105" fmla="*/ 540060 w 720080"/>
                  <a:gd name="connsiteY3-106" fmla="*/ 2808312 h 3168352"/>
                  <a:gd name="connsiteX4-107" fmla="*/ 720080 w 720080"/>
                  <a:gd name="connsiteY4-108" fmla="*/ 2808312 h 3168352"/>
                  <a:gd name="connsiteX5-109" fmla="*/ 360040 w 720080"/>
                  <a:gd name="connsiteY5-110" fmla="*/ 3168352 h 3168352"/>
                  <a:gd name="connsiteX6-111" fmla="*/ 0 w 720080"/>
                  <a:gd name="connsiteY6-112" fmla="*/ 2808312 h 3168352"/>
                  <a:gd name="connsiteX0-113" fmla="*/ 0 w 752331"/>
                  <a:gd name="connsiteY0-114" fmla="*/ 3085897 h 3445937"/>
                  <a:gd name="connsiteX1-115" fmla="*/ 180020 w 752331"/>
                  <a:gd name="connsiteY1-116" fmla="*/ 3085897 h 3445937"/>
                  <a:gd name="connsiteX2-117" fmla="*/ 752331 w 752331"/>
                  <a:gd name="connsiteY2-118" fmla="*/ 0 h 3445937"/>
                  <a:gd name="connsiteX3-119" fmla="*/ 540060 w 752331"/>
                  <a:gd name="connsiteY3-120" fmla="*/ 3085897 h 3445937"/>
                  <a:gd name="connsiteX4-121" fmla="*/ 720080 w 752331"/>
                  <a:gd name="connsiteY4-122" fmla="*/ 3085897 h 3445937"/>
                  <a:gd name="connsiteX5-123" fmla="*/ 360040 w 752331"/>
                  <a:gd name="connsiteY5-124" fmla="*/ 3445937 h 3445937"/>
                  <a:gd name="connsiteX6-125" fmla="*/ 0 w 752331"/>
                  <a:gd name="connsiteY6-126" fmla="*/ 3085897 h 3445937"/>
                  <a:gd name="connsiteX0-127" fmla="*/ 0 w 752331"/>
                  <a:gd name="connsiteY0-128" fmla="*/ 3085897 h 3445937"/>
                  <a:gd name="connsiteX1-129" fmla="*/ 180020 w 752331"/>
                  <a:gd name="connsiteY1-130" fmla="*/ 3085897 h 3445937"/>
                  <a:gd name="connsiteX2-131" fmla="*/ 752331 w 752331"/>
                  <a:gd name="connsiteY2-132" fmla="*/ 0 h 3445937"/>
                  <a:gd name="connsiteX3-133" fmla="*/ 540060 w 752331"/>
                  <a:gd name="connsiteY3-134" fmla="*/ 3085897 h 3445937"/>
                  <a:gd name="connsiteX4-135" fmla="*/ 720080 w 752331"/>
                  <a:gd name="connsiteY4-136" fmla="*/ 3085897 h 3445937"/>
                  <a:gd name="connsiteX5-137" fmla="*/ 360040 w 752331"/>
                  <a:gd name="connsiteY5-138" fmla="*/ 3445937 h 3445937"/>
                  <a:gd name="connsiteX6-139" fmla="*/ 0 w 752331"/>
                  <a:gd name="connsiteY6-140" fmla="*/ 3085897 h 3445937"/>
                  <a:gd name="connsiteX0-141" fmla="*/ 0 w 752331"/>
                  <a:gd name="connsiteY0-142" fmla="*/ 3085897 h 3445937"/>
                  <a:gd name="connsiteX1-143" fmla="*/ 180020 w 752331"/>
                  <a:gd name="connsiteY1-144" fmla="*/ 3085897 h 3445937"/>
                  <a:gd name="connsiteX2-145" fmla="*/ 752331 w 752331"/>
                  <a:gd name="connsiteY2-146" fmla="*/ 0 h 3445937"/>
                  <a:gd name="connsiteX3-147" fmla="*/ 540060 w 752331"/>
                  <a:gd name="connsiteY3-148" fmla="*/ 3085897 h 3445937"/>
                  <a:gd name="connsiteX4-149" fmla="*/ 720080 w 752331"/>
                  <a:gd name="connsiteY4-150" fmla="*/ 3085897 h 3445937"/>
                  <a:gd name="connsiteX5-151" fmla="*/ 360040 w 752331"/>
                  <a:gd name="connsiteY5-152" fmla="*/ 3445937 h 3445937"/>
                  <a:gd name="connsiteX6-153" fmla="*/ 0 w 752331"/>
                  <a:gd name="connsiteY6-154" fmla="*/ 3085897 h 3445937"/>
                  <a:gd name="connsiteX0-155" fmla="*/ 0 w 1521214"/>
                  <a:gd name="connsiteY0-156" fmla="*/ 2643005 h 3003045"/>
                  <a:gd name="connsiteX1-157" fmla="*/ 180020 w 1521214"/>
                  <a:gd name="connsiteY1-158" fmla="*/ 2643005 h 3003045"/>
                  <a:gd name="connsiteX2-159" fmla="*/ 1521214 w 1521214"/>
                  <a:gd name="connsiteY2-160" fmla="*/ 0 h 3003045"/>
                  <a:gd name="connsiteX3-161" fmla="*/ 540060 w 1521214"/>
                  <a:gd name="connsiteY3-162" fmla="*/ 2643005 h 3003045"/>
                  <a:gd name="connsiteX4-163" fmla="*/ 720080 w 1521214"/>
                  <a:gd name="connsiteY4-164" fmla="*/ 2643005 h 3003045"/>
                  <a:gd name="connsiteX5-165" fmla="*/ 360040 w 1521214"/>
                  <a:gd name="connsiteY5-166" fmla="*/ 3003045 h 3003045"/>
                  <a:gd name="connsiteX6-167" fmla="*/ 0 w 1521214"/>
                  <a:gd name="connsiteY6-168" fmla="*/ 2643005 h 3003045"/>
                  <a:gd name="connsiteX0-169" fmla="*/ 0 w 1521214"/>
                  <a:gd name="connsiteY0-170" fmla="*/ 2643005 h 3003045"/>
                  <a:gd name="connsiteX1-171" fmla="*/ 180020 w 1521214"/>
                  <a:gd name="connsiteY1-172" fmla="*/ 2643005 h 3003045"/>
                  <a:gd name="connsiteX2-173" fmla="*/ 1521214 w 1521214"/>
                  <a:gd name="connsiteY2-174" fmla="*/ 0 h 3003045"/>
                  <a:gd name="connsiteX3-175" fmla="*/ 540060 w 1521214"/>
                  <a:gd name="connsiteY3-176" fmla="*/ 2643005 h 3003045"/>
                  <a:gd name="connsiteX4-177" fmla="*/ 720080 w 1521214"/>
                  <a:gd name="connsiteY4-178" fmla="*/ 2643005 h 3003045"/>
                  <a:gd name="connsiteX5-179" fmla="*/ 360040 w 1521214"/>
                  <a:gd name="connsiteY5-180" fmla="*/ 3003045 h 3003045"/>
                  <a:gd name="connsiteX6-181" fmla="*/ 0 w 1521214"/>
                  <a:gd name="connsiteY6-182" fmla="*/ 2643005 h 3003045"/>
                  <a:gd name="connsiteX0-183" fmla="*/ 0 w 1521214"/>
                  <a:gd name="connsiteY0-184" fmla="*/ 2643005 h 3003045"/>
                  <a:gd name="connsiteX1-185" fmla="*/ 180020 w 1521214"/>
                  <a:gd name="connsiteY1-186" fmla="*/ 2643005 h 3003045"/>
                  <a:gd name="connsiteX2-187" fmla="*/ 1521214 w 1521214"/>
                  <a:gd name="connsiteY2-188" fmla="*/ 0 h 3003045"/>
                  <a:gd name="connsiteX3-189" fmla="*/ 540060 w 1521214"/>
                  <a:gd name="connsiteY3-190" fmla="*/ 2643005 h 3003045"/>
                  <a:gd name="connsiteX4-191" fmla="*/ 720080 w 1521214"/>
                  <a:gd name="connsiteY4-192" fmla="*/ 2643005 h 3003045"/>
                  <a:gd name="connsiteX5-193" fmla="*/ 360040 w 1521214"/>
                  <a:gd name="connsiteY5-194" fmla="*/ 3003045 h 3003045"/>
                  <a:gd name="connsiteX6-195" fmla="*/ 0 w 1521214"/>
                  <a:gd name="connsiteY6-196" fmla="*/ 2643005 h 3003045"/>
                  <a:gd name="connsiteX0-197" fmla="*/ 0 w 1521214"/>
                  <a:gd name="connsiteY0-198" fmla="*/ 2643005 h 3003045"/>
                  <a:gd name="connsiteX1-199" fmla="*/ 180020 w 1521214"/>
                  <a:gd name="connsiteY1-200" fmla="*/ 2643005 h 3003045"/>
                  <a:gd name="connsiteX2-201" fmla="*/ 1521214 w 1521214"/>
                  <a:gd name="connsiteY2-202" fmla="*/ 0 h 3003045"/>
                  <a:gd name="connsiteX3-203" fmla="*/ 540060 w 1521214"/>
                  <a:gd name="connsiteY3-204" fmla="*/ 2643005 h 3003045"/>
                  <a:gd name="connsiteX4-205" fmla="*/ 720080 w 1521214"/>
                  <a:gd name="connsiteY4-206" fmla="*/ 2643005 h 3003045"/>
                  <a:gd name="connsiteX5-207" fmla="*/ 360040 w 1521214"/>
                  <a:gd name="connsiteY5-208" fmla="*/ 3003045 h 3003045"/>
                  <a:gd name="connsiteX6-209" fmla="*/ 0 w 1521214"/>
                  <a:gd name="connsiteY6-210" fmla="*/ 2643005 h 3003045"/>
                  <a:gd name="connsiteX0-211" fmla="*/ 0 w 1521214"/>
                  <a:gd name="connsiteY0-212" fmla="*/ 2643005 h 3003045"/>
                  <a:gd name="connsiteX1-213" fmla="*/ 180020 w 1521214"/>
                  <a:gd name="connsiteY1-214" fmla="*/ 2643005 h 3003045"/>
                  <a:gd name="connsiteX2-215" fmla="*/ 1521214 w 1521214"/>
                  <a:gd name="connsiteY2-216" fmla="*/ 0 h 3003045"/>
                  <a:gd name="connsiteX3-217" fmla="*/ 540060 w 1521214"/>
                  <a:gd name="connsiteY3-218" fmla="*/ 2643005 h 3003045"/>
                  <a:gd name="connsiteX4-219" fmla="*/ 720080 w 1521214"/>
                  <a:gd name="connsiteY4-220" fmla="*/ 2643005 h 3003045"/>
                  <a:gd name="connsiteX5-221" fmla="*/ 360040 w 1521214"/>
                  <a:gd name="connsiteY5-222" fmla="*/ 3003045 h 3003045"/>
                  <a:gd name="connsiteX6-223" fmla="*/ 0 w 1521214"/>
                  <a:gd name="connsiteY6-224" fmla="*/ 2643005 h 3003045"/>
                  <a:gd name="connsiteX0-225" fmla="*/ 0 w 1553538"/>
                  <a:gd name="connsiteY0-226" fmla="*/ 2581732 h 2941772"/>
                  <a:gd name="connsiteX1-227" fmla="*/ 180020 w 1553538"/>
                  <a:gd name="connsiteY1-228" fmla="*/ 2581732 h 2941772"/>
                  <a:gd name="connsiteX2-229" fmla="*/ 1553538 w 1553538"/>
                  <a:gd name="connsiteY2-230" fmla="*/ 0 h 2941772"/>
                  <a:gd name="connsiteX3-231" fmla="*/ 540060 w 1553538"/>
                  <a:gd name="connsiteY3-232" fmla="*/ 2581732 h 2941772"/>
                  <a:gd name="connsiteX4-233" fmla="*/ 720080 w 1553538"/>
                  <a:gd name="connsiteY4-234" fmla="*/ 2581732 h 2941772"/>
                  <a:gd name="connsiteX5-235" fmla="*/ 360040 w 1553538"/>
                  <a:gd name="connsiteY5-236" fmla="*/ 2941772 h 2941772"/>
                  <a:gd name="connsiteX6-237" fmla="*/ 0 w 1553538"/>
                  <a:gd name="connsiteY6-238" fmla="*/ 2581732 h 2941772"/>
                  <a:gd name="connsiteX0-239" fmla="*/ 0 w 1553538"/>
                  <a:gd name="connsiteY0-240" fmla="*/ 2581732 h 2941772"/>
                  <a:gd name="connsiteX1-241" fmla="*/ 180020 w 1553538"/>
                  <a:gd name="connsiteY1-242" fmla="*/ 2581732 h 2941772"/>
                  <a:gd name="connsiteX2-243" fmla="*/ 1553538 w 1553538"/>
                  <a:gd name="connsiteY2-244" fmla="*/ 0 h 2941772"/>
                  <a:gd name="connsiteX3-245" fmla="*/ 540060 w 1553538"/>
                  <a:gd name="connsiteY3-246" fmla="*/ 2581732 h 2941772"/>
                  <a:gd name="connsiteX4-247" fmla="*/ 720080 w 1553538"/>
                  <a:gd name="connsiteY4-248" fmla="*/ 2581732 h 2941772"/>
                  <a:gd name="connsiteX5-249" fmla="*/ 360040 w 1553538"/>
                  <a:gd name="connsiteY5-250" fmla="*/ 2941772 h 2941772"/>
                  <a:gd name="connsiteX6-251" fmla="*/ 0 w 1553538"/>
                  <a:gd name="connsiteY6-252" fmla="*/ 2581732 h 2941772"/>
                  <a:gd name="connsiteX0-253" fmla="*/ 0 w 1553538"/>
                  <a:gd name="connsiteY0-254" fmla="*/ 2581732 h 2941772"/>
                  <a:gd name="connsiteX1-255" fmla="*/ 180020 w 1553538"/>
                  <a:gd name="connsiteY1-256" fmla="*/ 2581732 h 2941772"/>
                  <a:gd name="connsiteX2-257" fmla="*/ 1553538 w 1553538"/>
                  <a:gd name="connsiteY2-258" fmla="*/ 0 h 2941772"/>
                  <a:gd name="connsiteX3-259" fmla="*/ 540060 w 1553538"/>
                  <a:gd name="connsiteY3-260" fmla="*/ 2581732 h 2941772"/>
                  <a:gd name="connsiteX4-261" fmla="*/ 720080 w 1553538"/>
                  <a:gd name="connsiteY4-262" fmla="*/ 2581732 h 2941772"/>
                  <a:gd name="connsiteX5-263" fmla="*/ 360040 w 1553538"/>
                  <a:gd name="connsiteY5-264" fmla="*/ 2941772 h 2941772"/>
                  <a:gd name="connsiteX6-265" fmla="*/ 0 w 1553538"/>
                  <a:gd name="connsiteY6-266" fmla="*/ 2581732 h 2941772"/>
                  <a:gd name="connsiteX0-267" fmla="*/ 0 w 1553538"/>
                  <a:gd name="connsiteY0-268" fmla="*/ 2581732 h 2941772"/>
                  <a:gd name="connsiteX1-269" fmla="*/ 180020 w 1553538"/>
                  <a:gd name="connsiteY1-270" fmla="*/ 2581732 h 2941772"/>
                  <a:gd name="connsiteX2-271" fmla="*/ 1553538 w 1553538"/>
                  <a:gd name="connsiteY2-272" fmla="*/ 0 h 2941772"/>
                  <a:gd name="connsiteX3-273" fmla="*/ 540060 w 1553538"/>
                  <a:gd name="connsiteY3-274" fmla="*/ 2581732 h 2941772"/>
                  <a:gd name="connsiteX4-275" fmla="*/ 720080 w 1553538"/>
                  <a:gd name="connsiteY4-276" fmla="*/ 2581732 h 2941772"/>
                  <a:gd name="connsiteX5-277" fmla="*/ 360040 w 1553538"/>
                  <a:gd name="connsiteY5-278" fmla="*/ 2941772 h 2941772"/>
                  <a:gd name="connsiteX6-279" fmla="*/ 0 w 1553538"/>
                  <a:gd name="connsiteY6-280" fmla="*/ 2581732 h 29417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5" name="IconBackground2" descr="3da84ce4-7cbd-4ea1-bf05-f8c5e82fae17"/>
              <p:cNvSpPr/>
              <p:nvPr/>
            </p:nvSpPr>
            <p:spPr>
              <a:xfrm>
                <a:off x="6177951" y="2440903"/>
                <a:ext cx="500334" cy="500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rgbClr val="FFFFFF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6" name="Icon2" descr="e5cd862b-26b8-4cb1-aa2d-b04546ae4bfb"/>
              <p:cNvSpPr/>
              <p:nvPr/>
            </p:nvSpPr>
            <p:spPr>
              <a:xfrm>
                <a:off x="6303846" y="2572550"/>
                <a:ext cx="248544" cy="237034"/>
              </a:xfrm>
              <a:custGeom>
                <a:avLst/>
                <a:gdLst>
                  <a:gd name="connsiteX0" fmla="*/ 315778 w 607639"/>
                  <a:gd name="connsiteY0" fmla="*/ 173080 h 579502"/>
                  <a:gd name="connsiteX1" fmla="*/ 315778 w 607639"/>
                  <a:gd name="connsiteY1" fmla="*/ 266058 h 579502"/>
                  <a:gd name="connsiteX2" fmla="*/ 303493 w 607639"/>
                  <a:gd name="connsiteY2" fmla="*/ 278325 h 579502"/>
                  <a:gd name="connsiteX3" fmla="*/ 210375 w 607639"/>
                  <a:gd name="connsiteY3" fmla="*/ 278325 h 579502"/>
                  <a:gd name="connsiteX4" fmla="*/ 303493 w 607639"/>
                  <a:gd name="connsiteY4" fmla="*/ 359925 h 579502"/>
                  <a:gd name="connsiteX5" fmla="*/ 397500 w 607639"/>
                  <a:gd name="connsiteY5" fmla="*/ 266058 h 579502"/>
                  <a:gd name="connsiteX6" fmla="*/ 315778 w 607639"/>
                  <a:gd name="connsiteY6" fmla="*/ 173080 h 579502"/>
                  <a:gd name="connsiteX7" fmla="*/ 249814 w 607639"/>
                  <a:gd name="connsiteY7" fmla="*/ 160816 h 579502"/>
                  <a:gd name="connsiteX8" fmla="*/ 198110 w 607639"/>
                  <a:gd name="connsiteY8" fmla="*/ 212449 h 579502"/>
                  <a:gd name="connsiteX9" fmla="*/ 249814 w 607639"/>
                  <a:gd name="connsiteY9" fmla="*/ 212449 h 579502"/>
                  <a:gd name="connsiteX10" fmla="*/ 303493 w 607639"/>
                  <a:gd name="connsiteY10" fmla="*/ 147835 h 579502"/>
                  <a:gd name="connsiteX11" fmla="*/ 421981 w 607639"/>
                  <a:gd name="connsiteY11" fmla="*/ 266058 h 579502"/>
                  <a:gd name="connsiteX12" fmla="*/ 303493 w 607639"/>
                  <a:gd name="connsiteY12" fmla="*/ 384370 h 579502"/>
                  <a:gd name="connsiteX13" fmla="*/ 185093 w 607639"/>
                  <a:gd name="connsiteY13" fmla="*/ 266058 h 579502"/>
                  <a:gd name="connsiteX14" fmla="*/ 197289 w 607639"/>
                  <a:gd name="connsiteY14" fmla="*/ 253880 h 579502"/>
                  <a:gd name="connsiteX15" fmla="*/ 291297 w 607639"/>
                  <a:gd name="connsiteY15" fmla="*/ 253880 h 579502"/>
                  <a:gd name="connsiteX16" fmla="*/ 291297 w 607639"/>
                  <a:gd name="connsiteY16" fmla="*/ 160013 h 579502"/>
                  <a:gd name="connsiteX17" fmla="*/ 303493 w 607639"/>
                  <a:gd name="connsiteY17" fmla="*/ 147835 h 579502"/>
                  <a:gd name="connsiteX18" fmla="*/ 262095 w 607639"/>
                  <a:gd name="connsiteY18" fmla="*/ 135133 h 579502"/>
                  <a:gd name="connsiteX19" fmla="*/ 274287 w 607639"/>
                  <a:gd name="connsiteY19" fmla="*/ 147397 h 579502"/>
                  <a:gd name="connsiteX20" fmla="*/ 274287 w 607639"/>
                  <a:gd name="connsiteY20" fmla="*/ 224713 h 579502"/>
                  <a:gd name="connsiteX21" fmla="*/ 262095 w 607639"/>
                  <a:gd name="connsiteY21" fmla="*/ 236888 h 579502"/>
                  <a:gd name="connsiteX22" fmla="*/ 184672 w 607639"/>
                  <a:gd name="connsiteY22" fmla="*/ 236888 h 579502"/>
                  <a:gd name="connsiteX23" fmla="*/ 172391 w 607639"/>
                  <a:gd name="connsiteY23" fmla="*/ 224713 h 579502"/>
                  <a:gd name="connsiteX24" fmla="*/ 262095 w 607639"/>
                  <a:gd name="connsiteY24" fmla="*/ 135133 h 579502"/>
                  <a:gd name="connsiteX25" fmla="*/ 58120 w 607639"/>
                  <a:gd name="connsiteY25" fmla="*/ 108514 h 579502"/>
                  <a:gd name="connsiteX26" fmla="*/ 58120 w 607639"/>
                  <a:gd name="connsiteY26" fmla="*/ 413970 h 579502"/>
                  <a:gd name="connsiteX27" fmla="*/ 549430 w 607639"/>
                  <a:gd name="connsiteY27" fmla="*/ 413970 h 579502"/>
                  <a:gd name="connsiteX28" fmla="*/ 549430 w 607639"/>
                  <a:gd name="connsiteY28" fmla="*/ 108514 h 579502"/>
                  <a:gd name="connsiteX29" fmla="*/ 27236 w 607639"/>
                  <a:gd name="connsiteY29" fmla="*/ 56079 h 579502"/>
                  <a:gd name="connsiteX30" fmla="*/ 27236 w 607639"/>
                  <a:gd name="connsiteY30" fmla="*/ 81319 h 579502"/>
                  <a:gd name="connsiteX31" fmla="*/ 580403 w 607639"/>
                  <a:gd name="connsiteY31" fmla="*/ 81319 h 579502"/>
                  <a:gd name="connsiteX32" fmla="*/ 580403 w 607639"/>
                  <a:gd name="connsiteY32" fmla="*/ 56079 h 579502"/>
                  <a:gd name="connsiteX33" fmla="*/ 303775 w 607639"/>
                  <a:gd name="connsiteY33" fmla="*/ 0 h 579502"/>
                  <a:gd name="connsiteX34" fmla="*/ 317393 w 607639"/>
                  <a:gd name="connsiteY34" fmla="*/ 13597 h 579502"/>
                  <a:gd name="connsiteX35" fmla="*/ 317393 w 607639"/>
                  <a:gd name="connsiteY35" fmla="*/ 28884 h 579502"/>
                  <a:gd name="connsiteX36" fmla="*/ 580403 w 607639"/>
                  <a:gd name="connsiteY36" fmla="*/ 28884 h 579502"/>
                  <a:gd name="connsiteX37" fmla="*/ 607639 w 607639"/>
                  <a:gd name="connsiteY37" fmla="*/ 56079 h 579502"/>
                  <a:gd name="connsiteX38" fmla="*/ 607639 w 607639"/>
                  <a:gd name="connsiteY38" fmla="*/ 81319 h 579502"/>
                  <a:gd name="connsiteX39" fmla="*/ 580403 w 607639"/>
                  <a:gd name="connsiteY39" fmla="*/ 108514 h 579502"/>
                  <a:gd name="connsiteX40" fmla="*/ 576665 w 607639"/>
                  <a:gd name="connsiteY40" fmla="*/ 108514 h 579502"/>
                  <a:gd name="connsiteX41" fmla="*/ 576665 w 607639"/>
                  <a:gd name="connsiteY41" fmla="*/ 413970 h 579502"/>
                  <a:gd name="connsiteX42" fmla="*/ 549430 w 607639"/>
                  <a:gd name="connsiteY42" fmla="*/ 441165 h 579502"/>
                  <a:gd name="connsiteX43" fmla="*/ 317393 w 607639"/>
                  <a:gd name="connsiteY43" fmla="*/ 441165 h 579502"/>
                  <a:gd name="connsiteX44" fmla="*/ 317393 w 607639"/>
                  <a:gd name="connsiteY44" fmla="*/ 481069 h 579502"/>
                  <a:gd name="connsiteX45" fmla="*/ 418236 w 607639"/>
                  <a:gd name="connsiteY45" fmla="*/ 554923 h 579502"/>
                  <a:gd name="connsiteX46" fmla="*/ 421173 w 607639"/>
                  <a:gd name="connsiteY46" fmla="*/ 573942 h 579502"/>
                  <a:gd name="connsiteX47" fmla="*/ 410225 w 607639"/>
                  <a:gd name="connsiteY47" fmla="*/ 579452 h 579502"/>
                  <a:gd name="connsiteX48" fmla="*/ 402215 w 607639"/>
                  <a:gd name="connsiteY48" fmla="*/ 576874 h 579502"/>
                  <a:gd name="connsiteX49" fmla="*/ 317393 w 607639"/>
                  <a:gd name="connsiteY49" fmla="*/ 514752 h 579502"/>
                  <a:gd name="connsiteX50" fmla="*/ 317393 w 607639"/>
                  <a:gd name="connsiteY50" fmla="*/ 565854 h 579502"/>
                  <a:gd name="connsiteX51" fmla="*/ 303775 w 607639"/>
                  <a:gd name="connsiteY51" fmla="*/ 579452 h 579502"/>
                  <a:gd name="connsiteX52" fmla="*/ 290157 w 607639"/>
                  <a:gd name="connsiteY52" fmla="*/ 565854 h 579502"/>
                  <a:gd name="connsiteX53" fmla="*/ 290157 w 607639"/>
                  <a:gd name="connsiteY53" fmla="*/ 514752 h 579502"/>
                  <a:gd name="connsiteX54" fmla="*/ 205424 w 607639"/>
                  <a:gd name="connsiteY54" fmla="*/ 576874 h 579502"/>
                  <a:gd name="connsiteX55" fmla="*/ 186377 w 607639"/>
                  <a:gd name="connsiteY55" fmla="*/ 573942 h 579502"/>
                  <a:gd name="connsiteX56" fmla="*/ 189314 w 607639"/>
                  <a:gd name="connsiteY56" fmla="*/ 554923 h 579502"/>
                  <a:gd name="connsiteX57" fmla="*/ 290157 w 607639"/>
                  <a:gd name="connsiteY57" fmla="*/ 481069 h 579502"/>
                  <a:gd name="connsiteX58" fmla="*/ 290157 w 607639"/>
                  <a:gd name="connsiteY58" fmla="*/ 441165 h 579502"/>
                  <a:gd name="connsiteX59" fmla="*/ 58120 w 607639"/>
                  <a:gd name="connsiteY59" fmla="*/ 441165 h 579502"/>
                  <a:gd name="connsiteX60" fmla="*/ 30885 w 607639"/>
                  <a:gd name="connsiteY60" fmla="*/ 413970 h 579502"/>
                  <a:gd name="connsiteX61" fmla="*/ 30885 w 607639"/>
                  <a:gd name="connsiteY61" fmla="*/ 108514 h 579502"/>
                  <a:gd name="connsiteX62" fmla="*/ 27236 w 607639"/>
                  <a:gd name="connsiteY62" fmla="*/ 108514 h 579502"/>
                  <a:gd name="connsiteX63" fmla="*/ 0 w 607639"/>
                  <a:gd name="connsiteY63" fmla="*/ 81319 h 579502"/>
                  <a:gd name="connsiteX64" fmla="*/ 0 w 607639"/>
                  <a:gd name="connsiteY64" fmla="*/ 56079 h 579502"/>
                  <a:gd name="connsiteX65" fmla="*/ 27236 w 607639"/>
                  <a:gd name="connsiteY65" fmla="*/ 28884 h 579502"/>
                  <a:gd name="connsiteX66" fmla="*/ 290157 w 607639"/>
                  <a:gd name="connsiteY66" fmla="*/ 28884 h 579502"/>
                  <a:gd name="connsiteX67" fmla="*/ 290157 w 607639"/>
                  <a:gd name="connsiteY67" fmla="*/ 13597 h 579502"/>
                  <a:gd name="connsiteX68" fmla="*/ 303775 w 607639"/>
                  <a:gd name="connsiteY68" fmla="*/ 0 h 579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607639" h="579502">
                    <a:moveTo>
                      <a:pt x="315778" y="173080"/>
                    </a:moveTo>
                    <a:lnTo>
                      <a:pt x="315778" y="266058"/>
                    </a:lnTo>
                    <a:cubicBezTo>
                      <a:pt x="315778" y="272814"/>
                      <a:pt x="310258" y="278325"/>
                      <a:pt x="303493" y="278325"/>
                    </a:cubicBezTo>
                    <a:lnTo>
                      <a:pt x="210375" y="278325"/>
                    </a:lnTo>
                    <a:cubicBezTo>
                      <a:pt x="216429" y="324281"/>
                      <a:pt x="255866" y="359925"/>
                      <a:pt x="303493" y="359925"/>
                    </a:cubicBezTo>
                    <a:cubicBezTo>
                      <a:pt x="355303" y="359925"/>
                      <a:pt x="397500" y="317792"/>
                      <a:pt x="397500" y="266058"/>
                    </a:cubicBezTo>
                    <a:cubicBezTo>
                      <a:pt x="397500" y="218502"/>
                      <a:pt x="361802" y="179124"/>
                      <a:pt x="315778" y="173080"/>
                    </a:cubicBezTo>
                    <a:close/>
                    <a:moveTo>
                      <a:pt x="249814" y="160816"/>
                    </a:moveTo>
                    <a:cubicBezTo>
                      <a:pt x="223740" y="165793"/>
                      <a:pt x="203093" y="186410"/>
                      <a:pt x="198110" y="212449"/>
                    </a:cubicBezTo>
                    <a:lnTo>
                      <a:pt x="249814" y="212449"/>
                    </a:lnTo>
                    <a:close/>
                    <a:moveTo>
                      <a:pt x="303493" y="147835"/>
                    </a:moveTo>
                    <a:cubicBezTo>
                      <a:pt x="368835" y="147835"/>
                      <a:pt x="421981" y="200902"/>
                      <a:pt x="421981" y="266058"/>
                    </a:cubicBezTo>
                    <a:cubicBezTo>
                      <a:pt x="421981" y="331303"/>
                      <a:pt x="368835" y="384370"/>
                      <a:pt x="303493" y="384370"/>
                    </a:cubicBezTo>
                    <a:cubicBezTo>
                      <a:pt x="238239" y="384370"/>
                      <a:pt x="185093" y="331303"/>
                      <a:pt x="185093" y="266058"/>
                    </a:cubicBezTo>
                    <a:cubicBezTo>
                      <a:pt x="185093" y="259303"/>
                      <a:pt x="190523" y="253880"/>
                      <a:pt x="197289" y="253880"/>
                    </a:cubicBezTo>
                    <a:lnTo>
                      <a:pt x="291297" y="253880"/>
                    </a:lnTo>
                    <a:lnTo>
                      <a:pt x="291297" y="160013"/>
                    </a:lnTo>
                    <a:cubicBezTo>
                      <a:pt x="291297" y="153257"/>
                      <a:pt x="296727" y="147835"/>
                      <a:pt x="303493" y="147835"/>
                    </a:cubicBezTo>
                    <a:close/>
                    <a:moveTo>
                      <a:pt x="262095" y="135133"/>
                    </a:moveTo>
                    <a:cubicBezTo>
                      <a:pt x="268859" y="135133"/>
                      <a:pt x="274287" y="140643"/>
                      <a:pt x="274287" y="147397"/>
                    </a:cubicBezTo>
                    <a:lnTo>
                      <a:pt x="274287" y="224713"/>
                    </a:lnTo>
                    <a:cubicBezTo>
                      <a:pt x="274287" y="231467"/>
                      <a:pt x="268859" y="236888"/>
                      <a:pt x="262095" y="236888"/>
                    </a:cubicBezTo>
                    <a:lnTo>
                      <a:pt x="184672" y="236888"/>
                    </a:lnTo>
                    <a:cubicBezTo>
                      <a:pt x="177909" y="236888"/>
                      <a:pt x="172391" y="231467"/>
                      <a:pt x="172391" y="224713"/>
                    </a:cubicBezTo>
                    <a:cubicBezTo>
                      <a:pt x="172391" y="175302"/>
                      <a:pt x="212616" y="135133"/>
                      <a:pt x="262095" y="135133"/>
                    </a:cubicBezTo>
                    <a:close/>
                    <a:moveTo>
                      <a:pt x="58120" y="108514"/>
                    </a:moveTo>
                    <a:lnTo>
                      <a:pt x="58120" y="413970"/>
                    </a:lnTo>
                    <a:lnTo>
                      <a:pt x="549430" y="413970"/>
                    </a:lnTo>
                    <a:lnTo>
                      <a:pt x="549430" y="108514"/>
                    </a:lnTo>
                    <a:close/>
                    <a:moveTo>
                      <a:pt x="27236" y="56079"/>
                    </a:moveTo>
                    <a:lnTo>
                      <a:pt x="27236" y="81319"/>
                    </a:lnTo>
                    <a:lnTo>
                      <a:pt x="580403" y="81319"/>
                    </a:lnTo>
                    <a:lnTo>
                      <a:pt x="580403" y="56079"/>
                    </a:lnTo>
                    <a:close/>
                    <a:moveTo>
                      <a:pt x="303775" y="0"/>
                    </a:moveTo>
                    <a:cubicBezTo>
                      <a:pt x="311341" y="0"/>
                      <a:pt x="317393" y="6132"/>
                      <a:pt x="317393" y="13597"/>
                    </a:cubicBezTo>
                    <a:lnTo>
                      <a:pt x="317393" y="28884"/>
                    </a:lnTo>
                    <a:lnTo>
                      <a:pt x="580403" y="28884"/>
                    </a:lnTo>
                    <a:cubicBezTo>
                      <a:pt x="595356" y="28884"/>
                      <a:pt x="607639" y="41148"/>
                      <a:pt x="607639" y="56079"/>
                    </a:cubicBezTo>
                    <a:lnTo>
                      <a:pt x="607639" y="81319"/>
                    </a:lnTo>
                    <a:cubicBezTo>
                      <a:pt x="607639" y="96338"/>
                      <a:pt x="595356" y="108514"/>
                      <a:pt x="580403" y="108514"/>
                    </a:cubicBezTo>
                    <a:lnTo>
                      <a:pt x="576665" y="108514"/>
                    </a:lnTo>
                    <a:lnTo>
                      <a:pt x="576665" y="413970"/>
                    </a:lnTo>
                    <a:cubicBezTo>
                      <a:pt x="576665" y="428990"/>
                      <a:pt x="564472" y="441165"/>
                      <a:pt x="549430" y="441165"/>
                    </a:cubicBezTo>
                    <a:lnTo>
                      <a:pt x="317393" y="441165"/>
                    </a:lnTo>
                    <a:lnTo>
                      <a:pt x="317393" y="481069"/>
                    </a:lnTo>
                    <a:lnTo>
                      <a:pt x="418236" y="554923"/>
                    </a:lnTo>
                    <a:cubicBezTo>
                      <a:pt x="424377" y="559366"/>
                      <a:pt x="425623" y="567898"/>
                      <a:pt x="421173" y="573942"/>
                    </a:cubicBezTo>
                    <a:cubicBezTo>
                      <a:pt x="418503" y="577585"/>
                      <a:pt x="414409" y="579452"/>
                      <a:pt x="410225" y="579452"/>
                    </a:cubicBezTo>
                    <a:cubicBezTo>
                      <a:pt x="407466" y="579452"/>
                      <a:pt x="404618" y="578652"/>
                      <a:pt x="402215" y="576874"/>
                    </a:cubicBezTo>
                    <a:lnTo>
                      <a:pt x="317393" y="514752"/>
                    </a:lnTo>
                    <a:lnTo>
                      <a:pt x="317393" y="565854"/>
                    </a:lnTo>
                    <a:cubicBezTo>
                      <a:pt x="317393" y="573408"/>
                      <a:pt x="311341" y="579452"/>
                      <a:pt x="303775" y="579452"/>
                    </a:cubicBezTo>
                    <a:cubicBezTo>
                      <a:pt x="296299" y="579452"/>
                      <a:pt x="290157" y="573408"/>
                      <a:pt x="290157" y="565854"/>
                    </a:cubicBezTo>
                    <a:lnTo>
                      <a:pt x="290157" y="514752"/>
                    </a:lnTo>
                    <a:lnTo>
                      <a:pt x="205424" y="576874"/>
                    </a:lnTo>
                    <a:cubicBezTo>
                      <a:pt x="199372" y="581318"/>
                      <a:pt x="190827" y="579985"/>
                      <a:pt x="186377" y="573942"/>
                    </a:cubicBezTo>
                    <a:cubicBezTo>
                      <a:pt x="181927" y="567898"/>
                      <a:pt x="183262" y="559366"/>
                      <a:pt x="189314" y="554923"/>
                    </a:cubicBezTo>
                    <a:lnTo>
                      <a:pt x="290157" y="481069"/>
                    </a:lnTo>
                    <a:lnTo>
                      <a:pt x="290157" y="441165"/>
                    </a:lnTo>
                    <a:lnTo>
                      <a:pt x="58120" y="441165"/>
                    </a:lnTo>
                    <a:cubicBezTo>
                      <a:pt x="43167" y="441165"/>
                      <a:pt x="30885" y="428990"/>
                      <a:pt x="30885" y="413970"/>
                    </a:cubicBezTo>
                    <a:lnTo>
                      <a:pt x="30885" y="108514"/>
                    </a:lnTo>
                    <a:lnTo>
                      <a:pt x="27236" y="108514"/>
                    </a:lnTo>
                    <a:cubicBezTo>
                      <a:pt x="12194" y="108514"/>
                      <a:pt x="0" y="96338"/>
                      <a:pt x="0" y="81319"/>
                    </a:cubicBezTo>
                    <a:lnTo>
                      <a:pt x="0" y="56079"/>
                    </a:lnTo>
                    <a:cubicBezTo>
                      <a:pt x="0" y="41148"/>
                      <a:pt x="12194" y="28884"/>
                      <a:pt x="27236" y="28884"/>
                    </a:cubicBezTo>
                    <a:lnTo>
                      <a:pt x="290157" y="28884"/>
                    </a:lnTo>
                    <a:lnTo>
                      <a:pt x="290157" y="13597"/>
                    </a:lnTo>
                    <a:cubicBezTo>
                      <a:pt x="290157" y="6132"/>
                      <a:pt x="296299" y="0"/>
                      <a:pt x="3037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6" name="Text2" descr="eaedcd34-d730-42c7-9d78-72169cef7f85"/>
              <p:cNvSpPr txBox="true"/>
              <p:nvPr/>
            </p:nvSpPr>
            <p:spPr>
              <a:xfrm>
                <a:off x="7141466" y="2205475"/>
                <a:ext cx="3672255" cy="76943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贯彻新发展理念，锚定目标，统筹发展和安全。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7" name="Bullet2" descr="9323caf2-25c0-435a-8b6a-33a3773280a6"/>
              <p:cNvSpPr txBox="true"/>
              <p:nvPr/>
            </p:nvSpPr>
            <p:spPr>
              <a:xfrm>
                <a:off x="7131634" y="1795120"/>
                <a:ext cx="3672255" cy="4103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坚持稳中求进总基调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42" name="组合 41" descr="32e6ef32-4933-49ac-8e23-2b9cfb979d1c"/>
            <p:cNvGrpSpPr/>
            <p:nvPr/>
          </p:nvGrpSpPr>
          <p:grpSpPr>
            <a:xfrm>
              <a:off x="5756743" y="3929714"/>
              <a:ext cx="5056978" cy="2056154"/>
              <a:chOff x="5756743" y="3929714"/>
              <a:chExt cx="5056978" cy="2056154"/>
            </a:xfrm>
          </p:grpSpPr>
          <p:sp>
            <p:nvSpPr>
              <p:cNvPr id="35" name="Shape3" descr="4cf5197a-80b8-403a-be10-e705709fc8d9"/>
              <p:cNvSpPr/>
              <p:nvPr/>
            </p:nvSpPr>
            <p:spPr>
              <a:xfrm rot="15242877">
                <a:off x="6064618" y="3621839"/>
                <a:ext cx="689521" cy="1305271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-1" fmla="*/ 0 w 720080"/>
                  <a:gd name="connsiteY0-2" fmla="*/ 2808312 h 3168352"/>
                  <a:gd name="connsiteX1-3" fmla="*/ 180020 w 720080"/>
                  <a:gd name="connsiteY1-4" fmla="*/ 2808312 h 3168352"/>
                  <a:gd name="connsiteX2-5" fmla="*/ 540060 w 720080"/>
                  <a:gd name="connsiteY2-6" fmla="*/ 0 h 3168352"/>
                  <a:gd name="connsiteX3-7" fmla="*/ 540060 w 720080"/>
                  <a:gd name="connsiteY3-8" fmla="*/ 2808312 h 3168352"/>
                  <a:gd name="connsiteX4-9" fmla="*/ 720080 w 720080"/>
                  <a:gd name="connsiteY4-10" fmla="*/ 2808312 h 3168352"/>
                  <a:gd name="connsiteX5-11" fmla="*/ 360040 w 720080"/>
                  <a:gd name="connsiteY5-12" fmla="*/ 3168352 h 3168352"/>
                  <a:gd name="connsiteX6-13" fmla="*/ 0 w 720080"/>
                  <a:gd name="connsiteY6-14" fmla="*/ 2808312 h 3168352"/>
                  <a:gd name="connsiteX0-15" fmla="*/ 0 w 720080"/>
                  <a:gd name="connsiteY0-16" fmla="*/ 2808312 h 3168352"/>
                  <a:gd name="connsiteX1-17" fmla="*/ 180020 w 720080"/>
                  <a:gd name="connsiteY1-18" fmla="*/ 2808312 h 3168352"/>
                  <a:gd name="connsiteX2-19" fmla="*/ 540060 w 720080"/>
                  <a:gd name="connsiteY2-20" fmla="*/ 0 h 3168352"/>
                  <a:gd name="connsiteX3-21" fmla="*/ 540060 w 720080"/>
                  <a:gd name="connsiteY3-22" fmla="*/ 2808312 h 3168352"/>
                  <a:gd name="connsiteX4-23" fmla="*/ 720080 w 720080"/>
                  <a:gd name="connsiteY4-24" fmla="*/ 2808312 h 3168352"/>
                  <a:gd name="connsiteX5-25" fmla="*/ 360040 w 720080"/>
                  <a:gd name="connsiteY5-26" fmla="*/ 3168352 h 3168352"/>
                  <a:gd name="connsiteX6-27" fmla="*/ 0 w 720080"/>
                  <a:gd name="connsiteY6-28" fmla="*/ 2808312 h 3168352"/>
                  <a:gd name="connsiteX0-29" fmla="*/ 0 w 720080"/>
                  <a:gd name="connsiteY0-30" fmla="*/ 2808312 h 3168352"/>
                  <a:gd name="connsiteX1-31" fmla="*/ 180020 w 720080"/>
                  <a:gd name="connsiteY1-32" fmla="*/ 2808312 h 3168352"/>
                  <a:gd name="connsiteX2-33" fmla="*/ 540060 w 720080"/>
                  <a:gd name="connsiteY2-34" fmla="*/ 0 h 3168352"/>
                  <a:gd name="connsiteX3-35" fmla="*/ 540060 w 720080"/>
                  <a:gd name="connsiteY3-36" fmla="*/ 2808312 h 3168352"/>
                  <a:gd name="connsiteX4-37" fmla="*/ 720080 w 720080"/>
                  <a:gd name="connsiteY4-38" fmla="*/ 2808312 h 3168352"/>
                  <a:gd name="connsiteX5-39" fmla="*/ 360040 w 720080"/>
                  <a:gd name="connsiteY5-40" fmla="*/ 3168352 h 3168352"/>
                  <a:gd name="connsiteX6-41" fmla="*/ 0 w 720080"/>
                  <a:gd name="connsiteY6-42" fmla="*/ 2808312 h 3168352"/>
                  <a:gd name="connsiteX0-43" fmla="*/ 0 w 720080"/>
                  <a:gd name="connsiteY0-44" fmla="*/ 2808312 h 3168352"/>
                  <a:gd name="connsiteX1-45" fmla="*/ 180020 w 720080"/>
                  <a:gd name="connsiteY1-46" fmla="*/ 2808312 h 3168352"/>
                  <a:gd name="connsiteX2-47" fmla="*/ 540060 w 720080"/>
                  <a:gd name="connsiteY2-48" fmla="*/ 0 h 3168352"/>
                  <a:gd name="connsiteX3-49" fmla="*/ 540060 w 720080"/>
                  <a:gd name="connsiteY3-50" fmla="*/ 2808312 h 3168352"/>
                  <a:gd name="connsiteX4-51" fmla="*/ 720080 w 720080"/>
                  <a:gd name="connsiteY4-52" fmla="*/ 2808312 h 3168352"/>
                  <a:gd name="connsiteX5-53" fmla="*/ 360040 w 720080"/>
                  <a:gd name="connsiteY5-54" fmla="*/ 3168352 h 3168352"/>
                  <a:gd name="connsiteX6-55" fmla="*/ 0 w 720080"/>
                  <a:gd name="connsiteY6-56" fmla="*/ 2808312 h 3168352"/>
                  <a:gd name="connsiteX0-57" fmla="*/ 0 w 720080"/>
                  <a:gd name="connsiteY0-58" fmla="*/ 2808312 h 3168352"/>
                  <a:gd name="connsiteX1-59" fmla="*/ 180020 w 720080"/>
                  <a:gd name="connsiteY1-60" fmla="*/ 2808312 h 3168352"/>
                  <a:gd name="connsiteX2-61" fmla="*/ 540060 w 720080"/>
                  <a:gd name="connsiteY2-62" fmla="*/ 0 h 3168352"/>
                  <a:gd name="connsiteX3-63" fmla="*/ 540060 w 720080"/>
                  <a:gd name="connsiteY3-64" fmla="*/ 2808312 h 3168352"/>
                  <a:gd name="connsiteX4-65" fmla="*/ 720080 w 720080"/>
                  <a:gd name="connsiteY4-66" fmla="*/ 2808312 h 3168352"/>
                  <a:gd name="connsiteX5-67" fmla="*/ 360040 w 720080"/>
                  <a:gd name="connsiteY5-68" fmla="*/ 3168352 h 3168352"/>
                  <a:gd name="connsiteX6-69" fmla="*/ 0 w 720080"/>
                  <a:gd name="connsiteY6-70" fmla="*/ 2808312 h 3168352"/>
                  <a:gd name="connsiteX0-71" fmla="*/ 0 w 720080"/>
                  <a:gd name="connsiteY0-72" fmla="*/ 2808312 h 3168352"/>
                  <a:gd name="connsiteX1-73" fmla="*/ 180020 w 720080"/>
                  <a:gd name="connsiteY1-74" fmla="*/ 2808312 h 3168352"/>
                  <a:gd name="connsiteX2-75" fmla="*/ 540060 w 720080"/>
                  <a:gd name="connsiteY2-76" fmla="*/ 0 h 3168352"/>
                  <a:gd name="connsiteX3-77" fmla="*/ 540060 w 720080"/>
                  <a:gd name="connsiteY3-78" fmla="*/ 2808312 h 3168352"/>
                  <a:gd name="connsiteX4-79" fmla="*/ 720080 w 720080"/>
                  <a:gd name="connsiteY4-80" fmla="*/ 2808312 h 3168352"/>
                  <a:gd name="connsiteX5-81" fmla="*/ 360040 w 720080"/>
                  <a:gd name="connsiteY5-82" fmla="*/ 3168352 h 3168352"/>
                  <a:gd name="connsiteX6-83" fmla="*/ 0 w 720080"/>
                  <a:gd name="connsiteY6-84" fmla="*/ 2808312 h 3168352"/>
                  <a:gd name="connsiteX0-85" fmla="*/ 0 w 720080"/>
                  <a:gd name="connsiteY0-86" fmla="*/ 2808312 h 3168352"/>
                  <a:gd name="connsiteX1-87" fmla="*/ 180020 w 720080"/>
                  <a:gd name="connsiteY1-88" fmla="*/ 2808312 h 3168352"/>
                  <a:gd name="connsiteX2-89" fmla="*/ 540060 w 720080"/>
                  <a:gd name="connsiteY2-90" fmla="*/ 0 h 3168352"/>
                  <a:gd name="connsiteX3-91" fmla="*/ 540060 w 720080"/>
                  <a:gd name="connsiteY3-92" fmla="*/ 2808312 h 3168352"/>
                  <a:gd name="connsiteX4-93" fmla="*/ 720080 w 720080"/>
                  <a:gd name="connsiteY4-94" fmla="*/ 2808312 h 3168352"/>
                  <a:gd name="connsiteX5-95" fmla="*/ 360040 w 720080"/>
                  <a:gd name="connsiteY5-96" fmla="*/ 3168352 h 3168352"/>
                  <a:gd name="connsiteX6-97" fmla="*/ 0 w 720080"/>
                  <a:gd name="connsiteY6-98" fmla="*/ 2808312 h 3168352"/>
                  <a:gd name="connsiteX0-99" fmla="*/ 0 w 720080"/>
                  <a:gd name="connsiteY0-100" fmla="*/ 2808312 h 3168352"/>
                  <a:gd name="connsiteX1-101" fmla="*/ 180020 w 720080"/>
                  <a:gd name="connsiteY1-102" fmla="*/ 2808312 h 3168352"/>
                  <a:gd name="connsiteX2-103" fmla="*/ 540060 w 720080"/>
                  <a:gd name="connsiteY2-104" fmla="*/ 0 h 3168352"/>
                  <a:gd name="connsiteX3-105" fmla="*/ 540060 w 720080"/>
                  <a:gd name="connsiteY3-106" fmla="*/ 2808312 h 3168352"/>
                  <a:gd name="connsiteX4-107" fmla="*/ 720080 w 720080"/>
                  <a:gd name="connsiteY4-108" fmla="*/ 2808312 h 3168352"/>
                  <a:gd name="connsiteX5-109" fmla="*/ 360040 w 720080"/>
                  <a:gd name="connsiteY5-110" fmla="*/ 3168352 h 3168352"/>
                  <a:gd name="connsiteX6-111" fmla="*/ 0 w 720080"/>
                  <a:gd name="connsiteY6-112" fmla="*/ 2808312 h 3168352"/>
                  <a:gd name="connsiteX0-113" fmla="*/ 0 w 752331"/>
                  <a:gd name="connsiteY0-114" fmla="*/ 3085897 h 3445937"/>
                  <a:gd name="connsiteX1-115" fmla="*/ 180020 w 752331"/>
                  <a:gd name="connsiteY1-116" fmla="*/ 3085897 h 3445937"/>
                  <a:gd name="connsiteX2-117" fmla="*/ 752331 w 752331"/>
                  <a:gd name="connsiteY2-118" fmla="*/ 0 h 3445937"/>
                  <a:gd name="connsiteX3-119" fmla="*/ 540060 w 752331"/>
                  <a:gd name="connsiteY3-120" fmla="*/ 3085897 h 3445937"/>
                  <a:gd name="connsiteX4-121" fmla="*/ 720080 w 752331"/>
                  <a:gd name="connsiteY4-122" fmla="*/ 3085897 h 3445937"/>
                  <a:gd name="connsiteX5-123" fmla="*/ 360040 w 752331"/>
                  <a:gd name="connsiteY5-124" fmla="*/ 3445937 h 3445937"/>
                  <a:gd name="connsiteX6-125" fmla="*/ 0 w 752331"/>
                  <a:gd name="connsiteY6-126" fmla="*/ 3085897 h 3445937"/>
                  <a:gd name="connsiteX0-127" fmla="*/ 0 w 752331"/>
                  <a:gd name="connsiteY0-128" fmla="*/ 3085897 h 3445937"/>
                  <a:gd name="connsiteX1-129" fmla="*/ 180020 w 752331"/>
                  <a:gd name="connsiteY1-130" fmla="*/ 3085897 h 3445937"/>
                  <a:gd name="connsiteX2-131" fmla="*/ 752331 w 752331"/>
                  <a:gd name="connsiteY2-132" fmla="*/ 0 h 3445937"/>
                  <a:gd name="connsiteX3-133" fmla="*/ 540060 w 752331"/>
                  <a:gd name="connsiteY3-134" fmla="*/ 3085897 h 3445937"/>
                  <a:gd name="connsiteX4-135" fmla="*/ 720080 w 752331"/>
                  <a:gd name="connsiteY4-136" fmla="*/ 3085897 h 3445937"/>
                  <a:gd name="connsiteX5-137" fmla="*/ 360040 w 752331"/>
                  <a:gd name="connsiteY5-138" fmla="*/ 3445937 h 3445937"/>
                  <a:gd name="connsiteX6-139" fmla="*/ 0 w 752331"/>
                  <a:gd name="connsiteY6-140" fmla="*/ 3085897 h 3445937"/>
                  <a:gd name="connsiteX0-141" fmla="*/ 0 w 752331"/>
                  <a:gd name="connsiteY0-142" fmla="*/ 3085897 h 3445937"/>
                  <a:gd name="connsiteX1-143" fmla="*/ 180020 w 752331"/>
                  <a:gd name="connsiteY1-144" fmla="*/ 3085897 h 3445937"/>
                  <a:gd name="connsiteX2-145" fmla="*/ 752331 w 752331"/>
                  <a:gd name="connsiteY2-146" fmla="*/ 0 h 3445937"/>
                  <a:gd name="connsiteX3-147" fmla="*/ 540060 w 752331"/>
                  <a:gd name="connsiteY3-148" fmla="*/ 3085897 h 3445937"/>
                  <a:gd name="connsiteX4-149" fmla="*/ 720080 w 752331"/>
                  <a:gd name="connsiteY4-150" fmla="*/ 3085897 h 3445937"/>
                  <a:gd name="connsiteX5-151" fmla="*/ 360040 w 752331"/>
                  <a:gd name="connsiteY5-152" fmla="*/ 3445937 h 3445937"/>
                  <a:gd name="connsiteX6-153" fmla="*/ 0 w 752331"/>
                  <a:gd name="connsiteY6-154" fmla="*/ 3085897 h 3445937"/>
                  <a:gd name="connsiteX0-155" fmla="*/ 0 w 1521214"/>
                  <a:gd name="connsiteY0-156" fmla="*/ 2643005 h 3003045"/>
                  <a:gd name="connsiteX1-157" fmla="*/ 180020 w 1521214"/>
                  <a:gd name="connsiteY1-158" fmla="*/ 2643005 h 3003045"/>
                  <a:gd name="connsiteX2-159" fmla="*/ 1521214 w 1521214"/>
                  <a:gd name="connsiteY2-160" fmla="*/ 0 h 3003045"/>
                  <a:gd name="connsiteX3-161" fmla="*/ 540060 w 1521214"/>
                  <a:gd name="connsiteY3-162" fmla="*/ 2643005 h 3003045"/>
                  <a:gd name="connsiteX4-163" fmla="*/ 720080 w 1521214"/>
                  <a:gd name="connsiteY4-164" fmla="*/ 2643005 h 3003045"/>
                  <a:gd name="connsiteX5-165" fmla="*/ 360040 w 1521214"/>
                  <a:gd name="connsiteY5-166" fmla="*/ 3003045 h 3003045"/>
                  <a:gd name="connsiteX6-167" fmla="*/ 0 w 1521214"/>
                  <a:gd name="connsiteY6-168" fmla="*/ 2643005 h 3003045"/>
                  <a:gd name="connsiteX0-169" fmla="*/ 0 w 1521214"/>
                  <a:gd name="connsiteY0-170" fmla="*/ 2643005 h 3003045"/>
                  <a:gd name="connsiteX1-171" fmla="*/ 180020 w 1521214"/>
                  <a:gd name="connsiteY1-172" fmla="*/ 2643005 h 3003045"/>
                  <a:gd name="connsiteX2-173" fmla="*/ 1521214 w 1521214"/>
                  <a:gd name="connsiteY2-174" fmla="*/ 0 h 3003045"/>
                  <a:gd name="connsiteX3-175" fmla="*/ 540060 w 1521214"/>
                  <a:gd name="connsiteY3-176" fmla="*/ 2643005 h 3003045"/>
                  <a:gd name="connsiteX4-177" fmla="*/ 720080 w 1521214"/>
                  <a:gd name="connsiteY4-178" fmla="*/ 2643005 h 3003045"/>
                  <a:gd name="connsiteX5-179" fmla="*/ 360040 w 1521214"/>
                  <a:gd name="connsiteY5-180" fmla="*/ 3003045 h 3003045"/>
                  <a:gd name="connsiteX6-181" fmla="*/ 0 w 1521214"/>
                  <a:gd name="connsiteY6-182" fmla="*/ 2643005 h 3003045"/>
                  <a:gd name="connsiteX0-183" fmla="*/ 0 w 1521214"/>
                  <a:gd name="connsiteY0-184" fmla="*/ 2643005 h 3003045"/>
                  <a:gd name="connsiteX1-185" fmla="*/ 180020 w 1521214"/>
                  <a:gd name="connsiteY1-186" fmla="*/ 2643005 h 3003045"/>
                  <a:gd name="connsiteX2-187" fmla="*/ 1521214 w 1521214"/>
                  <a:gd name="connsiteY2-188" fmla="*/ 0 h 3003045"/>
                  <a:gd name="connsiteX3-189" fmla="*/ 540060 w 1521214"/>
                  <a:gd name="connsiteY3-190" fmla="*/ 2643005 h 3003045"/>
                  <a:gd name="connsiteX4-191" fmla="*/ 720080 w 1521214"/>
                  <a:gd name="connsiteY4-192" fmla="*/ 2643005 h 3003045"/>
                  <a:gd name="connsiteX5-193" fmla="*/ 360040 w 1521214"/>
                  <a:gd name="connsiteY5-194" fmla="*/ 3003045 h 3003045"/>
                  <a:gd name="connsiteX6-195" fmla="*/ 0 w 1521214"/>
                  <a:gd name="connsiteY6-196" fmla="*/ 2643005 h 3003045"/>
                  <a:gd name="connsiteX0-197" fmla="*/ 0 w 1521214"/>
                  <a:gd name="connsiteY0-198" fmla="*/ 2643005 h 3003045"/>
                  <a:gd name="connsiteX1-199" fmla="*/ 180020 w 1521214"/>
                  <a:gd name="connsiteY1-200" fmla="*/ 2643005 h 3003045"/>
                  <a:gd name="connsiteX2-201" fmla="*/ 1521214 w 1521214"/>
                  <a:gd name="connsiteY2-202" fmla="*/ 0 h 3003045"/>
                  <a:gd name="connsiteX3-203" fmla="*/ 540060 w 1521214"/>
                  <a:gd name="connsiteY3-204" fmla="*/ 2643005 h 3003045"/>
                  <a:gd name="connsiteX4-205" fmla="*/ 720080 w 1521214"/>
                  <a:gd name="connsiteY4-206" fmla="*/ 2643005 h 3003045"/>
                  <a:gd name="connsiteX5-207" fmla="*/ 360040 w 1521214"/>
                  <a:gd name="connsiteY5-208" fmla="*/ 3003045 h 3003045"/>
                  <a:gd name="connsiteX6-209" fmla="*/ 0 w 1521214"/>
                  <a:gd name="connsiteY6-210" fmla="*/ 2643005 h 3003045"/>
                  <a:gd name="connsiteX0-211" fmla="*/ 0 w 1521214"/>
                  <a:gd name="connsiteY0-212" fmla="*/ 2643005 h 3003045"/>
                  <a:gd name="connsiteX1-213" fmla="*/ 180020 w 1521214"/>
                  <a:gd name="connsiteY1-214" fmla="*/ 2643005 h 3003045"/>
                  <a:gd name="connsiteX2-215" fmla="*/ 1521214 w 1521214"/>
                  <a:gd name="connsiteY2-216" fmla="*/ 0 h 3003045"/>
                  <a:gd name="connsiteX3-217" fmla="*/ 540060 w 1521214"/>
                  <a:gd name="connsiteY3-218" fmla="*/ 2643005 h 3003045"/>
                  <a:gd name="connsiteX4-219" fmla="*/ 720080 w 1521214"/>
                  <a:gd name="connsiteY4-220" fmla="*/ 2643005 h 3003045"/>
                  <a:gd name="connsiteX5-221" fmla="*/ 360040 w 1521214"/>
                  <a:gd name="connsiteY5-222" fmla="*/ 3003045 h 3003045"/>
                  <a:gd name="connsiteX6-223" fmla="*/ 0 w 1521214"/>
                  <a:gd name="connsiteY6-224" fmla="*/ 2643005 h 3003045"/>
                  <a:gd name="connsiteX0-225" fmla="*/ 0 w 1553538"/>
                  <a:gd name="connsiteY0-226" fmla="*/ 2581732 h 2941772"/>
                  <a:gd name="connsiteX1-227" fmla="*/ 180020 w 1553538"/>
                  <a:gd name="connsiteY1-228" fmla="*/ 2581732 h 2941772"/>
                  <a:gd name="connsiteX2-229" fmla="*/ 1553538 w 1553538"/>
                  <a:gd name="connsiteY2-230" fmla="*/ 0 h 2941772"/>
                  <a:gd name="connsiteX3-231" fmla="*/ 540060 w 1553538"/>
                  <a:gd name="connsiteY3-232" fmla="*/ 2581732 h 2941772"/>
                  <a:gd name="connsiteX4-233" fmla="*/ 720080 w 1553538"/>
                  <a:gd name="connsiteY4-234" fmla="*/ 2581732 h 2941772"/>
                  <a:gd name="connsiteX5-235" fmla="*/ 360040 w 1553538"/>
                  <a:gd name="connsiteY5-236" fmla="*/ 2941772 h 2941772"/>
                  <a:gd name="connsiteX6-237" fmla="*/ 0 w 1553538"/>
                  <a:gd name="connsiteY6-238" fmla="*/ 2581732 h 2941772"/>
                  <a:gd name="connsiteX0-239" fmla="*/ 0 w 1553538"/>
                  <a:gd name="connsiteY0-240" fmla="*/ 2581732 h 2941772"/>
                  <a:gd name="connsiteX1-241" fmla="*/ 180020 w 1553538"/>
                  <a:gd name="connsiteY1-242" fmla="*/ 2581732 h 2941772"/>
                  <a:gd name="connsiteX2-243" fmla="*/ 1553538 w 1553538"/>
                  <a:gd name="connsiteY2-244" fmla="*/ 0 h 2941772"/>
                  <a:gd name="connsiteX3-245" fmla="*/ 540060 w 1553538"/>
                  <a:gd name="connsiteY3-246" fmla="*/ 2581732 h 2941772"/>
                  <a:gd name="connsiteX4-247" fmla="*/ 720080 w 1553538"/>
                  <a:gd name="connsiteY4-248" fmla="*/ 2581732 h 2941772"/>
                  <a:gd name="connsiteX5-249" fmla="*/ 360040 w 1553538"/>
                  <a:gd name="connsiteY5-250" fmla="*/ 2941772 h 2941772"/>
                  <a:gd name="connsiteX6-251" fmla="*/ 0 w 1553538"/>
                  <a:gd name="connsiteY6-252" fmla="*/ 2581732 h 2941772"/>
                  <a:gd name="connsiteX0-253" fmla="*/ 0 w 1553538"/>
                  <a:gd name="connsiteY0-254" fmla="*/ 2581732 h 2941772"/>
                  <a:gd name="connsiteX1-255" fmla="*/ 180020 w 1553538"/>
                  <a:gd name="connsiteY1-256" fmla="*/ 2581732 h 2941772"/>
                  <a:gd name="connsiteX2-257" fmla="*/ 1553538 w 1553538"/>
                  <a:gd name="connsiteY2-258" fmla="*/ 0 h 2941772"/>
                  <a:gd name="connsiteX3-259" fmla="*/ 540060 w 1553538"/>
                  <a:gd name="connsiteY3-260" fmla="*/ 2581732 h 2941772"/>
                  <a:gd name="connsiteX4-261" fmla="*/ 720080 w 1553538"/>
                  <a:gd name="connsiteY4-262" fmla="*/ 2581732 h 2941772"/>
                  <a:gd name="connsiteX5-263" fmla="*/ 360040 w 1553538"/>
                  <a:gd name="connsiteY5-264" fmla="*/ 2941772 h 2941772"/>
                  <a:gd name="connsiteX6-265" fmla="*/ 0 w 1553538"/>
                  <a:gd name="connsiteY6-266" fmla="*/ 2581732 h 2941772"/>
                  <a:gd name="connsiteX0-267" fmla="*/ 0 w 1553538"/>
                  <a:gd name="connsiteY0-268" fmla="*/ 2581732 h 2941772"/>
                  <a:gd name="connsiteX1-269" fmla="*/ 180020 w 1553538"/>
                  <a:gd name="connsiteY1-270" fmla="*/ 2581732 h 2941772"/>
                  <a:gd name="connsiteX2-271" fmla="*/ 1553538 w 1553538"/>
                  <a:gd name="connsiteY2-272" fmla="*/ 0 h 2941772"/>
                  <a:gd name="connsiteX3-273" fmla="*/ 540060 w 1553538"/>
                  <a:gd name="connsiteY3-274" fmla="*/ 2581732 h 2941772"/>
                  <a:gd name="connsiteX4-275" fmla="*/ 720080 w 1553538"/>
                  <a:gd name="connsiteY4-276" fmla="*/ 2581732 h 2941772"/>
                  <a:gd name="connsiteX5-277" fmla="*/ 360040 w 1553538"/>
                  <a:gd name="connsiteY5-278" fmla="*/ 2941772 h 2941772"/>
                  <a:gd name="connsiteX6-279" fmla="*/ 0 w 1553538"/>
                  <a:gd name="connsiteY6-280" fmla="*/ 2581732 h 29417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7" name="IconBackground3" descr="bef3a47c-d901-4ea0-8fcb-b42dcb00b3ac"/>
              <p:cNvSpPr/>
              <p:nvPr/>
            </p:nvSpPr>
            <p:spPr>
              <a:xfrm>
                <a:off x="7002192" y="3978010"/>
                <a:ext cx="500334" cy="500332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FFFF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8" name="Icon3" descr="16500dad-83bc-410b-a4a1-09d30f77adba"/>
              <p:cNvSpPr/>
              <p:nvPr/>
            </p:nvSpPr>
            <p:spPr>
              <a:xfrm>
                <a:off x="7128087" y="4109657"/>
                <a:ext cx="248544" cy="237034"/>
              </a:xfrm>
              <a:custGeom>
                <a:avLst/>
                <a:gdLst>
                  <a:gd name="connsiteX0" fmla="*/ 315778 w 607639"/>
                  <a:gd name="connsiteY0" fmla="*/ 173080 h 579502"/>
                  <a:gd name="connsiteX1" fmla="*/ 315778 w 607639"/>
                  <a:gd name="connsiteY1" fmla="*/ 266058 h 579502"/>
                  <a:gd name="connsiteX2" fmla="*/ 303493 w 607639"/>
                  <a:gd name="connsiteY2" fmla="*/ 278325 h 579502"/>
                  <a:gd name="connsiteX3" fmla="*/ 210375 w 607639"/>
                  <a:gd name="connsiteY3" fmla="*/ 278325 h 579502"/>
                  <a:gd name="connsiteX4" fmla="*/ 303493 w 607639"/>
                  <a:gd name="connsiteY4" fmla="*/ 359925 h 579502"/>
                  <a:gd name="connsiteX5" fmla="*/ 397500 w 607639"/>
                  <a:gd name="connsiteY5" fmla="*/ 266058 h 579502"/>
                  <a:gd name="connsiteX6" fmla="*/ 315778 w 607639"/>
                  <a:gd name="connsiteY6" fmla="*/ 173080 h 579502"/>
                  <a:gd name="connsiteX7" fmla="*/ 249814 w 607639"/>
                  <a:gd name="connsiteY7" fmla="*/ 160816 h 579502"/>
                  <a:gd name="connsiteX8" fmla="*/ 198110 w 607639"/>
                  <a:gd name="connsiteY8" fmla="*/ 212449 h 579502"/>
                  <a:gd name="connsiteX9" fmla="*/ 249814 w 607639"/>
                  <a:gd name="connsiteY9" fmla="*/ 212449 h 579502"/>
                  <a:gd name="connsiteX10" fmla="*/ 303493 w 607639"/>
                  <a:gd name="connsiteY10" fmla="*/ 147835 h 579502"/>
                  <a:gd name="connsiteX11" fmla="*/ 421981 w 607639"/>
                  <a:gd name="connsiteY11" fmla="*/ 266058 h 579502"/>
                  <a:gd name="connsiteX12" fmla="*/ 303493 w 607639"/>
                  <a:gd name="connsiteY12" fmla="*/ 384370 h 579502"/>
                  <a:gd name="connsiteX13" fmla="*/ 185093 w 607639"/>
                  <a:gd name="connsiteY13" fmla="*/ 266058 h 579502"/>
                  <a:gd name="connsiteX14" fmla="*/ 197289 w 607639"/>
                  <a:gd name="connsiteY14" fmla="*/ 253880 h 579502"/>
                  <a:gd name="connsiteX15" fmla="*/ 291297 w 607639"/>
                  <a:gd name="connsiteY15" fmla="*/ 253880 h 579502"/>
                  <a:gd name="connsiteX16" fmla="*/ 291297 w 607639"/>
                  <a:gd name="connsiteY16" fmla="*/ 160013 h 579502"/>
                  <a:gd name="connsiteX17" fmla="*/ 303493 w 607639"/>
                  <a:gd name="connsiteY17" fmla="*/ 147835 h 579502"/>
                  <a:gd name="connsiteX18" fmla="*/ 262095 w 607639"/>
                  <a:gd name="connsiteY18" fmla="*/ 135133 h 579502"/>
                  <a:gd name="connsiteX19" fmla="*/ 274287 w 607639"/>
                  <a:gd name="connsiteY19" fmla="*/ 147397 h 579502"/>
                  <a:gd name="connsiteX20" fmla="*/ 274287 w 607639"/>
                  <a:gd name="connsiteY20" fmla="*/ 224713 h 579502"/>
                  <a:gd name="connsiteX21" fmla="*/ 262095 w 607639"/>
                  <a:gd name="connsiteY21" fmla="*/ 236888 h 579502"/>
                  <a:gd name="connsiteX22" fmla="*/ 184672 w 607639"/>
                  <a:gd name="connsiteY22" fmla="*/ 236888 h 579502"/>
                  <a:gd name="connsiteX23" fmla="*/ 172391 w 607639"/>
                  <a:gd name="connsiteY23" fmla="*/ 224713 h 579502"/>
                  <a:gd name="connsiteX24" fmla="*/ 262095 w 607639"/>
                  <a:gd name="connsiteY24" fmla="*/ 135133 h 579502"/>
                  <a:gd name="connsiteX25" fmla="*/ 58120 w 607639"/>
                  <a:gd name="connsiteY25" fmla="*/ 108514 h 579502"/>
                  <a:gd name="connsiteX26" fmla="*/ 58120 w 607639"/>
                  <a:gd name="connsiteY26" fmla="*/ 413970 h 579502"/>
                  <a:gd name="connsiteX27" fmla="*/ 549430 w 607639"/>
                  <a:gd name="connsiteY27" fmla="*/ 413970 h 579502"/>
                  <a:gd name="connsiteX28" fmla="*/ 549430 w 607639"/>
                  <a:gd name="connsiteY28" fmla="*/ 108514 h 579502"/>
                  <a:gd name="connsiteX29" fmla="*/ 27236 w 607639"/>
                  <a:gd name="connsiteY29" fmla="*/ 56079 h 579502"/>
                  <a:gd name="connsiteX30" fmla="*/ 27236 w 607639"/>
                  <a:gd name="connsiteY30" fmla="*/ 81319 h 579502"/>
                  <a:gd name="connsiteX31" fmla="*/ 580403 w 607639"/>
                  <a:gd name="connsiteY31" fmla="*/ 81319 h 579502"/>
                  <a:gd name="connsiteX32" fmla="*/ 580403 w 607639"/>
                  <a:gd name="connsiteY32" fmla="*/ 56079 h 579502"/>
                  <a:gd name="connsiteX33" fmla="*/ 303775 w 607639"/>
                  <a:gd name="connsiteY33" fmla="*/ 0 h 579502"/>
                  <a:gd name="connsiteX34" fmla="*/ 317393 w 607639"/>
                  <a:gd name="connsiteY34" fmla="*/ 13597 h 579502"/>
                  <a:gd name="connsiteX35" fmla="*/ 317393 w 607639"/>
                  <a:gd name="connsiteY35" fmla="*/ 28884 h 579502"/>
                  <a:gd name="connsiteX36" fmla="*/ 580403 w 607639"/>
                  <a:gd name="connsiteY36" fmla="*/ 28884 h 579502"/>
                  <a:gd name="connsiteX37" fmla="*/ 607639 w 607639"/>
                  <a:gd name="connsiteY37" fmla="*/ 56079 h 579502"/>
                  <a:gd name="connsiteX38" fmla="*/ 607639 w 607639"/>
                  <a:gd name="connsiteY38" fmla="*/ 81319 h 579502"/>
                  <a:gd name="connsiteX39" fmla="*/ 580403 w 607639"/>
                  <a:gd name="connsiteY39" fmla="*/ 108514 h 579502"/>
                  <a:gd name="connsiteX40" fmla="*/ 576665 w 607639"/>
                  <a:gd name="connsiteY40" fmla="*/ 108514 h 579502"/>
                  <a:gd name="connsiteX41" fmla="*/ 576665 w 607639"/>
                  <a:gd name="connsiteY41" fmla="*/ 413970 h 579502"/>
                  <a:gd name="connsiteX42" fmla="*/ 549430 w 607639"/>
                  <a:gd name="connsiteY42" fmla="*/ 441165 h 579502"/>
                  <a:gd name="connsiteX43" fmla="*/ 317393 w 607639"/>
                  <a:gd name="connsiteY43" fmla="*/ 441165 h 579502"/>
                  <a:gd name="connsiteX44" fmla="*/ 317393 w 607639"/>
                  <a:gd name="connsiteY44" fmla="*/ 481069 h 579502"/>
                  <a:gd name="connsiteX45" fmla="*/ 418236 w 607639"/>
                  <a:gd name="connsiteY45" fmla="*/ 554923 h 579502"/>
                  <a:gd name="connsiteX46" fmla="*/ 421173 w 607639"/>
                  <a:gd name="connsiteY46" fmla="*/ 573942 h 579502"/>
                  <a:gd name="connsiteX47" fmla="*/ 410225 w 607639"/>
                  <a:gd name="connsiteY47" fmla="*/ 579452 h 579502"/>
                  <a:gd name="connsiteX48" fmla="*/ 402215 w 607639"/>
                  <a:gd name="connsiteY48" fmla="*/ 576874 h 579502"/>
                  <a:gd name="connsiteX49" fmla="*/ 317393 w 607639"/>
                  <a:gd name="connsiteY49" fmla="*/ 514752 h 579502"/>
                  <a:gd name="connsiteX50" fmla="*/ 317393 w 607639"/>
                  <a:gd name="connsiteY50" fmla="*/ 565854 h 579502"/>
                  <a:gd name="connsiteX51" fmla="*/ 303775 w 607639"/>
                  <a:gd name="connsiteY51" fmla="*/ 579452 h 579502"/>
                  <a:gd name="connsiteX52" fmla="*/ 290157 w 607639"/>
                  <a:gd name="connsiteY52" fmla="*/ 565854 h 579502"/>
                  <a:gd name="connsiteX53" fmla="*/ 290157 w 607639"/>
                  <a:gd name="connsiteY53" fmla="*/ 514752 h 579502"/>
                  <a:gd name="connsiteX54" fmla="*/ 205424 w 607639"/>
                  <a:gd name="connsiteY54" fmla="*/ 576874 h 579502"/>
                  <a:gd name="connsiteX55" fmla="*/ 186377 w 607639"/>
                  <a:gd name="connsiteY55" fmla="*/ 573942 h 579502"/>
                  <a:gd name="connsiteX56" fmla="*/ 189314 w 607639"/>
                  <a:gd name="connsiteY56" fmla="*/ 554923 h 579502"/>
                  <a:gd name="connsiteX57" fmla="*/ 290157 w 607639"/>
                  <a:gd name="connsiteY57" fmla="*/ 481069 h 579502"/>
                  <a:gd name="connsiteX58" fmla="*/ 290157 w 607639"/>
                  <a:gd name="connsiteY58" fmla="*/ 441165 h 579502"/>
                  <a:gd name="connsiteX59" fmla="*/ 58120 w 607639"/>
                  <a:gd name="connsiteY59" fmla="*/ 441165 h 579502"/>
                  <a:gd name="connsiteX60" fmla="*/ 30885 w 607639"/>
                  <a:gd name="connsiteY60" fmla="*/ 413970 h 579502"/>
                  <a:gd name="connsiteX61" fmla="*/ 30885 w 607639"/>
                  <a:gd name="connsiteY61" fmla="*/ 108514 h 579502"/>
                  <a:gd name="connsiteX62" fmla="*/ 27236 w 607639"/>
                  <a:gd name="connsiteY62" fmla="*/ 108514 h 579502"/>
                  <a:gd name="connsiteX63" fmla="*/ 0 w 607639"/>
                  <a:gd name="connsiteY63" fmla="*/ 81319 h 579502"/>
                  <a:gd name="connsiteX64" fmla="*/ 0 w 607639"/>
                  <a:gd name="connsiteY64" fmla="*/ 56079 h 579502"/>
                  <a:gd name="connsiteX65" fmla="*/ 27236 w 607639"/>
                  <a:gd name="connsiteY65" fmla="*/ 28884 h 579502"/>
                  <a:gd name="connsiteX66" fmla="*/ 290157 w 607639"/>
                  <a:gd name="connsiteY66" fmla="*/ 28884 h 579502"/>
                  <a:gd name="connsiteX67" fmla="*/ 290157 w 607639"/>
                  <a:gd name="connsiteY67" fmla="*/ 13597 h 579502"/>
                  <a:gd name="connsiteX68" fmla="*/ 303775 w 607639"/>
                  <a:gd name="connsiteY68" fmla="*/ 0 h 579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607639" h="579502">
                    <a:moveTo>
                      <a:pt x="315778" y="173080"/>
                    </a:moveTo>
                    <a:lnTo>
                      <a:pt x="315778" y="266058"/>
                    </a:lnTo>
                    <a:cubicBezTo>
                      <a:pt x="315778" y="272814"/>
                      <a:pt x="310258" y="278325"/>
                      <a:pt x="303493" y="278325"/>
                    </a:cubicBezTo>
                    <a:lnTo>
                      <a:pt x="210375" y="278325"/>
                    </a:lnTo>
                    <a:cubicBezTo>
                      <a:pt x="216429" y="324281"/>
                      <a:pt x="255866" y="359925"/>
                      <a:pt x="303493" y="359925"/>
                    </a:cubicBezTo>
                    <a:cubicBezTo>
                      <a:pt x="355303" y="359925"/>
                      <a:pt x="397500" y="317792"/>
                      <a:pt x="397500" y="266058"/>
                    </a:cubicBezTo>
                    <a:cubicBezTo>
                      <a:pt x="397500" y="218502"/>
                      <a:pt x="361802" y="179124"/>
                      <a:pt x="315778" y="173080"/>
                    </a:cubicBezTo>
                    <a:close/>
                    <a:moveTo>
                      <a:pt x="249814" y="160816"/>
                    </a:moveTo>
                    <a:cubicBezTo>
                      <a:pt x="223740" y="165793"/>
                      <a:pt x="203093" y="186410"/>
                      <a:pt x="198110" y="212449"/>
                    </a:cubicBezTo>
                    <a:lnTo>
                      <a:pt x="249814" y="212449"/>
                    </a:lnTo>
                    <a:close/>
                    <a:moveTo>
                      <a:pt x="303493" y="147835"/>
                    </a:moveTo>
                    <a:cubicBezTo>
                      <a:pt x="368835" y="147835"/>
                      <a:pt x="421981" y="200902"/>
                      <a:pt x="421981" y="266058"/>
                    </a:cubicBezTo>
                    <a:cubicBezTo>
                      <a:pt x="421981" y="331303"/>
                      <a:pt x="368835" y="384370"/>
                      <a:pt x="303493" y="384370"/>
                    </a:cubicBezTo>
                    <a:cubicBezTo>
                      <a:pt x="238239" y="384370"/>
                      <a:pt x="185093" y="331303"/>
                      <a:pt x="185093" y="266058"/>
                    </a:cubicBezTo>
                    <a:cubicBezTo>
                      <a:pt x="185093" y="259303"/>
                      <a:pt x="190523" y="253880"/>
                      <a:pt x="197289" y="253880"/>
                    </a:cubicBezTo>
                    <a:lnTo>
                      <a:pt x="291297" y="253880"/>
                    </a:lnTo>
                    <a:lnTo>
                      <a:pt x="291297" y="160013"/>
                    </a:lnTo>
                    <a:cubicBezTo>
                      <a:pt x="291297" y="153257"/>
                      <a:pt x="296727" y="147835"/>
                      <a:pt x="303493" y="147835"/>
                    </a:cubicBezTo>
                    <a:close/>
                    <a:moveTo>
                      <a:pt x="262095" y="135133"/>
                    </a:moveTo>
                    <a:cubicBezTo>
                      <a:pt x="268859" y="135133"/>
                      <a:pt x="274287" y="140643"/>
                      <a:pt x="274287" y="147397"/>
                    </a:cubicBezTo>
                    <a:lnTo>
                      <a:pt x="274287" y="224713"/>
                    </a:lnTo>
                    <a:cubicBezTo>
                      <a:pt x="274287" y="231467"/>
                      <a:pt x="268859" y="236888"/>
                      <a:pt x="262095" y="236888"/>
                    </a:cubicBezTo>
                    <a:lnTo>
                      <a:pt x="184672" y="236888"/>
                    </a:lnTo>
                    <a:cubicBezTo>
                      <a:pt x="177909" y="236888"/>
                      <a:pt x="172391" y="231467"/>
                      <a:pt x="172391" y="224713"/>
                    </a:cubicBezTo>
                    <a:cubicBezTo>
                      <a:pt x="172391" y="175302"/>
                      <a:pt x="212616" y="135133"/>
                      <a:pt x="262095" y="135133"/>
                    </a:cubicBezTo>
                    <a:close/>
                    <a:moveTo>
                      <a:pt x="58120" y="108514"/>
                    </a:moveTo>
                    <a:lnTo>
                      <a:pt x="58120" y="413970"/>
                    </a:lnTo>
                    <a:lnTo>
                      <a:pt x="549430" y="413970"/>
                    </a:lnTo>
                    <a:lnTo>
                      <a:pt x="549430" y="108514"/>
                    </a:lnTo>
                    <a:close/>
                    <a:moveTo>
                      <a:pt x="27236" y="56079"/>
                    </a:moveTo>
                    <a:lnTo>
                      <a:pt x="27236" y="81319"/>
                    </a:lnTo>
                    <a:lnTo>
                      <a:pt x="580403" y="81319"/>
                    </a:lnTo>
                    <a:lnTo>
                      <a:pt x="580403" y="56079"/>
                    </a:lnTo>
                    <a:close/>
                    <a:moveTo>
                      <a:pt x="303775" y="0"/>
                    </a:moveTo>
                    <a:cubicBezTo>
                      <a:pt x="311341" y="0"/>
                      <a:pt x="317393" y="6132"/>
                      <a:pt x="317393" y="13597"/>
                    </a:cubicBezTo>
                    <a:lnTo>
                      <a:pt x="317393" y="28884"/>
                    </a:lnTo>
                    <a:lnTo>
                      <a:pt x="580403" y="28884"/>
                    </a:lnTo>
                    <a:cubicBezTo>
                      <a:pt x="595356" y="28884"/>
                      <a:pt x="607639" y="41148"/>
                      <a:pt x="607639" y="56079"/>
                    </a:cubicBezTo>
                    <a:lnTo>
                      <a:pt x="607639" y="81319"/>
                    </a:lnTo>
                    <a:cubicBezTo>
                      <a:pt x="607639" y="96338"/>
                      <a:pt x="595356" y="108514"/>
                      <a:pt x="580403" y="108514"/>
                    </a:cubicBezTo>
                    <a:lnTo>
                      <a:pt x="576665" y="108514"/>
                    </a:lnTo>
                    <a:lnTo>
                      <a:pt x="576665" y="413970"/>
                    </a:lnTo>
                    <a:cubicBezTo>
                      <a:pt x="576665" y="428990"/>
                      <a:pt x="564472" y="441165"/>
                      <a:pt x="549430" y="441165"/>
                    </a:cubicBezTo>
                    <a:lnTo>
                      <a:pt x="317393" y="441165"/>
                    </a:lnTo>
                    <a:lnTo>
                      <a:pt x="317393" y="481069"/>
                    </a:lnTo>
                    <a:lnTo>
                      <a:pt x="418236" y="554923"/>
                    </a:lnTo>
                    <a:cubicBezTo>
                      <a:pt x="424377" y="559366"/>
                      <a:pt x="425623" y="567898"/>
                      <a:pt x="421173" y="573942"/>
                    </a:cubicBezTo>
                    <a:cubicBezTo>
                      <a:pt x="418503" y="577585"/>
                      <a:pt x="414409" y="579452"/>
                      <a:pt x="410225" y="579452"/>
                    </a:cubicBezTo>
                    <a:cubicBezTo>
                      <a:pt x="407466" y="579452"/>
                      <a:pt x="404618" y="578652"/>
                      <a:pt x="402215" y="576874"/>
                    </a:cubicBezTo>
                    <a:lnTo>
                      <a:pt x="317393" y="514752"/>
                    </a:lnTo>
                    <a:lnTo>
                      <a:pt x="317393" y="565854"/>
                    </a:lnTo>
                    <a:cubicBezTo>
                      <a:pt x="317393" y="573408"/>
                      <a:pt x="311341" y="579452"/>
                      <a:pt x="303775" y="579452"/>
                    </a:cubicBezTo>
                    <a:cubicBezTo>
                      <a:pt x="296299" y="579452"/>
                      <a:pt x="290157" y="573408"/>
                      <a:pt x="290157" y="565854"/>
                    </a:cubicBezTo>
                    <a:lnTo>
                      <a:pt x="290157" y="514752"/>
                    </a:lnTo>
                    <a:lnTo>
                      <a:pt x="205424" y="576874"/>
                    </a:lnTo>
                    <a:cubicBezTo>
                      <a:pt x="199372" y="581318"/>
                      <a:pt x="190827" y="579985"/>
                      <a:pt x="186377" y="573942"/>
                    </a:cubicBezTo>
                    <a:cubicBezTo>
                      <a:pt x="181927" y="567898"/>
                      <a:pt x="183262" y="559366"/>
                      <a:pt x="189314" y="554923"/>
                    </a:cubicBezTo>
                    <a:lnTo>
                      <a:pt x="290157" y="481069"/>
                    </a:lnTo>
                    <a:lnTo>
                      <a:pt x="290157" y="441165"/>
                    </a:lnTo>
                    <a:lnTo>
                      <a:pt x="58120" y="441165"/>
                    </a:lnTo>
                    <a:cubicBezTo>
                      <a:pt x="43167" y="441165"/>
                      <a:pt x="30885" y="428990"/>
                      <a:pt x="30885" y="413970"/>
                    </a:cubicBezTo>
                    <a:lnTo>
                      <a:pt x="30885" y="108514"/>
                    </a:lnTo>
                    <a:lnTo>
                      <a:pt x="27236" y="108514"/>
                    </a:lnTo>
                    <a:cubicBezTo>
                      <a:pt x="12194" y="108514"/>
                      <a:pt x="0" y="96338"/>
                      <a:pt x="0" y="81319"/>
                    </a:cubicBezTo>
                    <a:lnTo>
                      <a:pt x="0" y="56079"/>
                    </a:lnTo>
                    <a:cubicBezTo>
                      <a:pt x="0" y="41148"/>
                      <a:pt x="12194" y="28884"/>
                      <a:pt x="27236" y="28884"/>
                    </a:cubicBezTo>
                    <a:lnTo>
                      <a:pt x="290157" y="28884"/>
                    </a:lnTo>
                    <a:lnTo>
                      <a:pt x="290157" y="13597"/>
                    </a:lnTo>
                    <a:cubicBezTo>
                      <a:pt x="290157" y="6132"/>
                      <a:pt x="296299" y="0"/>
                      <a:pt x="3037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4" name="Text3" descr="4311239c-c274-4bb5-82b6-6a306763a3ea"/>
              <p:cNvSpPr txBox="true"/>
              <p:nvPr/>
            </p:nvSpPr>
            <p:spPr>
              <a:xfrm>
                <a:off x="7141466" y="5216434"/>
                <a:ext cx="3672255" cy="76943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实施工业经济等“六大攻坚”，推动经济持续向好。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5" name="Bullet3" descr="7f15fa17-72fd-4929-98dc-18fba5385b20"/>
              <p:cNvSpPr txBox="true"/>
              <p:nvPr/>
            </p:nvSpPr>
            <p:spPr>
              <a:xfrm>
                <a:off x="7131634" y="4806079"/>
                <a:ext cx="3672255" cy="4103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聚焦重点领域攻坚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41" name="组合 40" descr="fbf4917a-c196-4ed5-96b2-5c201a63ba4e"/>
            <p:cNvGrpSpPr/>
            <p:nvPr/>
          </p:nvGrpSpPr>
          <p:grpSpPr>
            <a:xfrm>
              <a:off x="1376693" y="3391554"/>
              <a:ext cx="4628158" cy="2594314"/>
              <a:chOff x="1376693" y="3391554"/>
              <a:chExt cx="4628158" cy="2594314"/>
            </a:xfrm>
          </p:grpSpPr>
          <p:sp>
            <p:nvSpPr>
              <p:cNvPr id="34" name="Shape4" descr="1c794740-4143-4570-a5a0-669805f0facc"/>
              <p:cNvSpPr/>
              <p:nvPr/>
            </p:nvSpPr>
            <p:spPr>
              <a:xfrm rot="20821995">
                <a:off x="5315543" y="3391554"/>
                <a:ext cx="689308" cy="1305672"/>
              </a:xfrm>
              <a:custGeom>
                <a:avLst/>
                <a:gdLst>
                  <a:gd name="connsiteX0" fmla="*/ 0 w 720080"/>
                  <a:gd name="connsiteY0" fmla="*/ 2808312 h 3168352"/>
                  <a:gd name="connsiteX1" fmla="*/ 180020 w 720080"/>
                  <a:gd name="connsiteY1" fmla="*/ 2808312 h 3168352"/>
                  <a:gd name="connsiteX2" fmla="*/ 180020 w 720080"/>
                  <a:gd name="connsiteY2" fmla="*/ 0 h 3168352"/>
                  <a:gd name="connsiteX3" fmla="*/ 540060 w 720080"/>
                  <a:gd name="connsiteY3" fmla="*/ 0 h 3168352"/>
                  <a:gd name="connsiteX4" fmla="*/ 540060 w 720080"/>
                  <a:gd name="connsiteY4" fmla="*/ 2808312 h 3168352"/>
                  <a:gd name="connsiteX5" fmla="*/ 720080 w 720080"/>
                  <a:gd name="connsiteY5" fmla="*/ 2808312 h 3168352"/>
                  <a:gd name="connsiteX6" fmla="*/ 360040 w 720080"/>
                  <a:gd name="connsiteY6" fmla="*/ 3168352 h 3168352"/>
                  <a:gd name="connsiteX7" fmla="*/ 0 w 720080"/>
                  <a:gd name="connsiteY7" fmla="*/ 2808312 h 3168352"/>
                  <a:gd name="connsiteX0-1" fmla="*/ 0 w 720080"/>
                  <a:gd name="connsiteY0-2" fmla="*/ 2808312 h 3168352"/>
                  <a:gd name="connsiteX1-3" fmla="*/ 180020 w 720080"/>
                  <a:gd name="connsiteY1-4" fmla="*/ 2808312 h 3168352"/>
                  <a:gd name="connsiteX2-5" fmla="*/ 540060 w 720080"/>
                  <a:gd name="connsiteY2-6" fmla="*/ 0 h 3168352"/>
                  <a:gd name="connsiteX3-7" fmla="*/ 540060 w 720080"/>
                  <a:gd name="connsiteY3-8" fmla="*/ 2808312 h 3168352"/>
                  <a:gd name="connsiteX4-9" fmla="*/ 720080 w 720080"/>
                  <a:gd name="connsiteY4-10" fmla="*/ 2808312 h 3168352"/>
                  <a:gd name="connsiteX5-11" fmla="*/ 360040 w 720080"/>
                  <a:gd name="connsiteY5-12" fmla="*/ 3168352 h 3168352"/>
                  <a:gd name="connsiteX6-13" fmla="*/ 0 w 720080"/>
                  <a:gd name="connsiteY6-14" fmla="*/ 2808312 h 3168352"/>
                  <a:gd name="connsiteX0-15" fmla="*/ 0 w 720080"/>
                  <a:gd name="connsiteY0-16" fmla="*/ 2808312 h 3168352"/>
                  <a:gd name="connsiteX1-17" fmla="*/ 180020 w 720080"/>
                  <a:gd name="connsiteY1-18" fmla="*/ 2808312 h 3168352"/>
                  <a:gd name="connsiteX2-19" fmla="*/ 540060 w 720080"/>
                  <a:gd name="connsiteY2-20" fmla="*/ 0 h 3168352"/>
                  <a:gd name="connsiteX3-21" fmla="*/ 540060 w 720080"/>
                  <a:gd name="connsiteY3-22" fmla="*/ 2808312 h 3168352"/>
                  <a:gd name="connsiteX4-23" fmla="*/ 720080 w 720080"/>
                  <a:gd name="connsiteY4-24" fmla="*/ 2808312 h 3168352"/>
                  <a:gd name="connsiteX5-25" fmla="*/ 360040 w 720080"/>
                  <a:gd name="connsiteY5-26" fmla="*/ 3168352 h 3168352"/>
                  <a:gd name="connsiteX6-27" fmla="*/ 0 w 720080"/>
                  <a:gd name="connsiteY6-28" fmla="*/ 2808312 h 3168352"/>
                  <a:gd name="connsiteX0-29" fmla="*/ 0 w 720080"/>
                  <a:gd name="connsiteY0-30" fmla="*/ 2808312 h 3168352"/>
                  <a:gd name="connsiteX1-31" fmla="*/ 180020 w 720080"/>
                  <a:gd name="connsiteY1-32" fmla="*/ 2808312 h 3168352"/>
                  <a:gd name="connsiteX2-33" fmla="*/ 540060 w 720080"/>
                  <a:gd name="connsiteY2-34" fmla="*/ 0 h 3168352"/>
                  <a:gd name="connsiteX3-35" fmla="*/ 540060 w 720080"/>
                  <a:gd name="connsiteY3-36" fmla="*/ 2808312 h 3168352"/>
                  <a:gd name="connsiteX4-37" fmla="*/ 720080 w 720080"/>
                  <a:gd name="connsiteY4-38" fmla="*/ 2808312 h 3168352"/>
                  <a:gd name="connsiteX5-39" fmla="*/ 360040 w 720080"/>
                  <a:gd name="connsiteY5-40" fmla="*/ 3168352 h 3168352"/>
                  <a:gd name="connsiteX6-41" fmla="*/ 0 w 720080"/>
                  <a:gd name="connsiteY6-42" fmla="*/ 2808312 h 3168352"/>
                  <a:gd name="connsiteX0-43" fmla="*/ 0 w 720080"/>
                  <a:gd name="connsiteY0-44" fmla="*/ 2808312 h 3168352"/>
                  <a:gd name="connsiteX1-45" fmla="*/ 180020 w 720080"/>
                  <a:gd name="connsiteY1-46" fmla="*/ 2808312 h 3168352"/>
                  <a:gd name="connsiteX2-47" fmla="*/ 540060 w 720080"/>
                  <a:gd name="connsiteY2-48" fmla="*/ 0 h 3168352"/>
                  <a:gd name="connsiteX3-49" fmla="*/ 540060 w 720080"/>
                  <a:gd name="connsiteY3-50" fmla="*/ 2808312 h 3168352"/>
                  <a:gd name="connsiteX4-51" fmla="*/ 720080 w 720080"/>
                  <a:gd name="connsiteY4-52" fmla="*/ 2808312 h 3168352"/>
                  <a:gd name="connsiteX5-53" fmla="*/ 360040 w 720080"/>
                  <a:gd name="connsiteY5-54" fmla="*/ 3168352 h 3168352"/>
                  <a:gd name="connsiteX6-55" fmla="*/ 0 w 720080"/>
                  <a:gd name="connsiteY6-56" fmla="*/ 2808312 h 3168352"/>
                  <a:gd name="connsiteX0-57" fmla="*/ 0 w 720080"/>
                  <a:gd name="connsiteY0-58" fmla="*/ 2808312 h 3168352"/>
                  <a:gd name="connsiteX1-59" fmla="*/ 180020 w 720080"/>
                  <a:gd name="connsiteY1-60" fmla="*/ 2808312 h 3168352"/>
                  <a:gd name="connsiteX2-61" fmla="*/ 540060 w 720080"/>
                  <a:gd name="connsiteY2-62" fmla="*/ 0 h 3168352"/>
                  <a:gd name="connsiteX3-63" fmla="*/ 540060 w 720080"/>
                  <a:gd name="connsiteY3-64" fmla="*/ 2808312 h 3168352"/>
                  <a:gd name="connsiteX4-65" fmla="*/ 720080 w 720080"/>
                  <a:gd name="connsiteY4-66" fmla="*/ 2808312 h 3168352"/>
                  <a:gd name="connsiteX5-67" fmla="*/ 360040 w 720080"/>
                  <a:gd name="connsiteY5-68" fmla="*/ 3168352 h 3168352"/>
                  <a:gd name="connsiteX6-69" fmla="*/ 0 w 720080"/>
                  <a:gd name="connsiteY6-70" fmla="*/ 2808312 h 3168352"/>
                  <a:gd name="connsiteX0-71" fmla="*/ 0 w 720080"/>
                  <a:gd name="connsiteY0-72" fmla="*/ 2808312 h 3168352"/>
                  <a:gd name="connsiteX1-73" fmla="*/ 180020 w 720080"/>
                  <a:gd name="connsiteY1-74" fmla="*/ 2808312 h 3168352"/>
                  <a:gd name="connsiteX2-75" fmla="*/ 540060 w 720080"/>
                  <a:gd name="connsiteY2-76" fmla="*/ 0 h 3168352"/>
                  <a:gd name="connsiteX3-77" fmla="*/ 540060 w 720080"/>
                  <a:gd name="connsiteY3-78" fmla="*/ 2808312 h 3168352"/>
                  <a:gd name="connsiteX4-79" fmla="*/ 720080 w 720080"/>
                  <a:gd name="connsiteY4-80" fmla="*/ 2808312 h 3168352"/>
                  <a:gd name="connsiteX5-81" fmla="*/ 360040 w 720080"/>
                  <a:gd name="connsiteY5-82" fmla="*/ 3168352 h 3168352"/>
                  <a:gd name="connsiteX6-83" fmla="*/ 0 w 720080"/>
                  <a:gd name="connsiteY6-84" fmla="*/ 2808312 h 3168352"/>
                  <a:gd name="connsiteX0-85" fmla="*/ 0 w 720080"/>
                  <a:gd name="connsiteY0-86" fmla="*/ 2808312 h 3168352"/>
                  <a:gd name="connsiteX1-87" fmla="*/ 180020 w 720080"/>
                  <a:gd name="connsiteY1-88" fmla="*/ 2808312 h 3168352"/>
                  <a:gd name="connsiteX2-89" fmla="*/ 540060 w 720080"/>
                  <a:gd name="connsiteY2-90" fmla="*/ 0 h 3168352"/>
                  <a:gd name="connsiteX3-91" fmla="*/ 540060 w 720080"/>
                  <a:gd name="connsiteY3-92" fmla="*/ 2808312 h 3168352"/>
                  <a:gd name="connsiteX4-93" fmla="*/ 720080 w 720080"/>
                  <a:gd name="connsiteY4-94" fmla="*/ 2808312 h 3168352"/>
                  <a:gd name="connsiteX5-95" fmla="*/ 360040 w 720080"/>
                  <a:gd name="connsiteY5-96" fmla="*/ 3168352 h 3168352"/>
                  <a:gd name="connsiteX6-97" fmla="*/ 0 w 720080"/>
                  <a:gd name="connsiteY6-98" fmla="*/ 2808312 h 3168352"/>
                  <a:gd name="connsiteX0-99" fmla="*/ 0 w 720080"/>
                  <a:gd name="connsiteY0-100" fmla="*/ 2808312 h 3168352"/>
                  <a:gd name="connsiteX1-101" fmla="*/ 180020 w 720080"/>
                  <a:gd name="connsiteY1-102" fmla="*/ 2808312 h 3168352"/>
                  <a:gd name="connsiteX2-103" fmla="*/ 540060 w 720080"/>
                  <a:gd name="connsiteY2-104" fmla="*/ 0 h 3168352"/>
                  <a:gd name="connsiteX3-105" fmla="*/ 540060 w 720080"/>
                  <a:gd name="connsiteY3-106" fmla="*/ 2808312 h 3168352"/>
                  <a:gd name="connsiteX4-107" fmla="*/ 720080 w 720080"/>
                  <a:gd name="connsiteY4-108" fmla="*/ 2808312 h 3168352"/>
                  <a:gd name="connsiteX5-109" fmla="*/ 360040 w 720080"/>
                  <a:gd name="connsiteY5-110" fmla="*/ 3168352 h 3168352"/>
                  <a:gd name="connsiteX6-111" fmla="*/ 0 w 720080"/>
                  <a:gd name="connsiteY6-112" fmla="*/ 2808312 h 3168352"/>
                  <a:gd name="connsiteX0-113" fmla="*/ 0 w 752331"/>
                  <a:gd name="connsiteY0-114" fmla="*/ 3085897 h 3445937"/>
                  <a:gd name="connsiteX1-115" fmla="*/ 180020 w 752331"/>
                  <a:gd name="connsiteY1-116" fmla="*/ 3085897 h 3445937"/>
                  <a:gd name="connsiteX2-117" fmla="*/ 752331 w 752331"/>
                  <a:gd name="connsiteY2-118" fmla="*/ 0 h 3445937"/>
                  <a:gd name="connsiteX3-119" fmla="*/ 540060 w 752331"/>
                  <a:gd name="connsiteY3-120" fmla="*/ 3085897 h 3445937"/>
                  <a:gd name="connsiteX4-121" fmla="*/ 720080 w 752331"/>
                  <a:gd name="connsiteY4-122" fmla="*/ 3085897 h 3445937"/>
                  <a:gd name="connsiteX5-123" fmla="*/ 360040 w 752331"/>
                  <a:gd name="connsiteY5-124" fmla="*/ 3445937 h 3445937"/>
                  <a:gd name="connsiteX6-125" fmla="*/ 0 w 752331"/>
                  <a:gd name="connsiteY6-126" fmla="*/ 3085897 h 3445937"/>
                  <a:gd name="connsiteX0-127" fmla="*/ 0 w 752331"/>
                  <a:gd name="connsiteY0-128" fmla="*/ 3085897 h 3445937"/>
                  <a:gd name="connsiteX1-129" fmla="*/ 180020 w 752331"/>
                  <a:gd name="connsiteY1-130" fmla="*/ 3085897 h 3445937"/>
                  <a:gd name="connsiteX2-131" fmla="*/ 752331 w 752331"/>
                  <a:gd name="connsiteY2-132" fmla="*/ 0 h 3445937"/>
                  <a:gd name="connsiteX3-133" fmla="*/ 540060 w 752331"/>
                  <a:gd name="connsiteY3-134" fmla="*/ 3085897 h 3445937"/>
                  <a:gd name="connsiteX4-135" fmla="*/ 720080 w 752331"/>
                  <a:gd name="connsiteY4-136" fmla="*/ 3085897 h 3445937"/>
                  <a:gd name="connsiteX5-137" fmla="*/ 360040 w 752331"/>
                  <a:gd name="connsiteY5-138" fmla="*/ 3445937 h 3445937"/>
                  <a:gd name="connsiteX6-139" fmla="*/ 0 w 752331"/>
                  <a:gd name="connsiteY6-140" fmla="*/ 3085897 h 3445937"/>
                  <a:gd name="connsiteX0-141" fmla="*/ 0 w 752331"/>
                  <a:gd name="connsiteY0-142" fmla="*/ 3085897 h 3445937"/>
                  <a:gd name="connsiteX1-143" fmla="*/ 180020 w 752331"/>
                  <a:gd name="connsiteY1-144" fmla="*/ 3085897 h 3445937"/>
                  <a:gd name="connsiteX2-145" fmla="*/ 752331 w 752331"/>
                  <a:gd name="connsiteY2-146" fmla="*/ 0 h 3445937"/>
                  <a:gd name="connsiteX3-147" fmla="*/ 540060 w 752331"/>
                  <a:gd name="connsiteY3-148" fmla="*/ 3085897 h 3445937"/>
                  <a:gd name="connsiteX4-149" fmla="*/ 720080 w 752331"/>
                  <a:gd name="connsiteY4-150" fmla="*/ 3085897 h 3445937"/>
                  <a:gd name="connsiteX5-151" fmla="*/ 360040 w 752331"/>
                  <a:gd name="connsiteY5-152" fmla="*/ 3445937 h 3445937"/>
                  <a:gd name="connsiteX6-153" fmla="*/ 0 w 752331"/>
                  <a:gd name="connsiteY6-154" fmla="*/ 3085897 h 3445937"/>
                  <a:gd name="connsiteX0-155" fmla="*/ 0 w 1521214"/>
                  <a:gd name="connsiteY0-156" fmla="*/ 2643005 h 3003045"/>
                  <a:gd name="connsiteX1-157" fmla="*/ 180020 w 1521214"/>
                  <a:gd name="connsiteY1-158" fmla="*/ 2643005 h 3003045"/>
                  <a:gd name="connsiteX2-159" fmla="*/ 1521214 w 1521214"/>
                  <a:gd name="connsiteY2-160" fmla="*/ 0 h 3003045"/>
                  <a:gd name="connsiteX3-161" fmla="*/ 540060 w 1521214"/>
                  <a:gd name="connsiteY3-162" fmla="*/ 2643005 h 3003045"/>
                  <a:gd name="connsiteX4-163" fmla="*/ 720080 w 1521214"/>
                  <a:gd name="connsiteY4-164" fmla="*/ 2643005 h 3003045"/>
                  <a:gd name="connsiteX5-165" fmla="*/ 360040 w 1521214"/>
                  <a:gd name="connsiteY5-166" fmla="*/ 3003045 h 3003045"/>
                  <a:gd name="connsiteX6-167" fmla="*/ 0 w 1521214"/>
                  <a:gd name="connsiteY6-168" fmla="*/ 2643005 h 3003045"/>
                  <a:gd name="connsiteX0-169" fmla="*/ 0 w 1521214"/>
                  <a:gd name="connsiteY0-170" fmla="*/ 2643005 h 3003045"/>
                  <a:gd name="connsiteX1-171" fmla="*/ 180020 w 1521214"/>
                  <a:gd name="connsiteY1-172" fmla="*/ 2643005 h 3003045"/>
                  <a:gd name="connsiteX2-173" fmla="*/ 1521214 w 1521214"/>
                  <a:gd name="connsiteY2-174" fmla="*/ 0 h 3003045"/>
                  <a:gd name="connsiteX3-175" fmla="*/ 540060 w 1521214"/>
                  <a:gd name="connsiteY3-176" fmla="*/ 2643005 h 3003045"/>
                  <a:gd name="connsiteX4-177" fmla="*/ 720080 w 1521214"/>
                  <a:gd name="connsiteY4-178" fmla="*/ 2643005 h 3003045"/>
                  <a:gd name="connsiteX5-179" fmla="*/ 360040 w 1521214"/>
                  <a:gd name="connsiteY5-180" fmla="*/ 3003045 h 3003045"/>
                  <a:gd name="connsiteX6-181" fmla="*/ 0 w 1521214"/>
                  <a:gd name="connsiteY6-182" fmla="*/ 2643005 h 3003045"/>
                  <a:gd name="connsiteX0-183" fmla="*/ 0 w 1521214"/>
                  <a:gd name="connsiteY0-184" fmla="*/ 2643005 h 3003045"/>
                  <a:gd name="connsiteX1-185" fmla="*/ 180020 w 1521214"/>
                  <a:gd name="connsiteY1-186" fmla="*/ 2643005 h 3003045"/>
                  <a:gd name="connsiteX2-187" fmla="*/ 1521214 w 1521214"/>
                  <a:gd name="connsiteY2-188" fmla="*/ 0 h 3003045"/>
                  <a:gd name="connsiteX3-189" fmla="*/ 540060 w 1521214"/>
                  <a:gd name="connsiteY3-190" fmla="*/ 2643005 h 3003045"/>
                  <a:gd name="connsiteX4-191" fmla="*/ 720080 w 1521214"/>
                  <a:gd name="connsiteY4-192" fmla="*/ 2643005 h 3003045"/>
                  <a:gd name="connsiteX5-193" fmla="*/ 360040 w 1521214"/>
                  <a:gd name="connsiteY5-194" fmla="*/ 3003045 h 3003045"/>
                  <a:gd name="connsiteX6-195" fmla="*/ 0 w 1521214"/>
                  <a:gd name="connsiteY6-196" fmla="*/ 2643005 h 3003045"/>
                  <a:gd name="connsiteX0-197" fmla="*/ 0 w 1521214"/>
                  <a:gd name="connsiteY0-198" fmla="*/ 2643005 h 3003045"/>
                  <a:gd name="connsiteX1-199" fmla="*/ 180020 w 1521214"/>
                  <a:gd name="connsiteY1-200" fmla="*/ 2643005 h 3003045"/>
                  <a:gd name="connsiteX2-201" fmla="*/ 1521214 w 1521214"/>
                  <a:gd name="connsiteY2-202" fmla="*/ 0 h 3003045"/>
                  <a:gd name="connsiteX3-203" fmla="*/ 540060 w 1521214"/>
                  <a:gd name="connsiteY3-204" fmla="*/ 2643005 h 3003045"/>
                  <a:gd name="connsiteX4-205" fmla="*/ 720080 w 1521214"/>
                  <a:gd name="connsiteY4-206" fmla="*/ 2643005 h 3003045"/>
                  <a:gd name="connsiteX5-207" fmla="*/ 360040 w 1521214"/>
                  <a:gd name="connsiteY5-208" fmla="*/ 3003045 h 3003045"/>
                  <a:gd name="connsiteX6-209" fmla="*/ 0 w 1521214"/>
                  <a:gd name="connsiteY6-210" fmla="*/ 2643005 h 3003045"/>
                  <a:gd name="connsiteX0-211" fmla="*/ 0 w 1521214"/>
                  <a:gd name="connsiteY0-212" fmla="*/ 2643005 h 3003045"/>
                  <a:gd name="connsiteX1-213" fmla="*/ 180020 w 1521214"/>
                  <a:gd name="connsiteY1-214" fmla="*/ 2643005 h 3003045"/>
                  <a:gd name="connsiteX2-215" fmla="*/ 1521214 w 1521214"/>
                  <a:gd name="connsiteY2-216" fmla="*/ 0 h 3003045"/>
                  <a:gd name="connsiteX3-217" fmla="*/ 540060 w 1521214"/>
                  <a:gd name="connsiteY3-218" fmla="*/ 2643005 h 3003045"/>
                  <a:gd name="connsiteX4-219" fmla="*/ 720080 w 1521214"/>
                  <a:gd name="connsiteY4-220" fmla="*/ 2643005 h 3003045"/>
                  <a:gd name="connsiteX5-221" fmla="*/ 360040 w 1521214"/>
                  <a:gd name="connsiteY5-222" fmla="*/ 3003045 h 3003045"/>
                  <a:gd name="connsiteX6-223" fmla="*/ 0 w 1521214"/>
                  <a:gd name="connsiteY6-224" fmla="*/ 2643005 h 3003045"/>
                  <a:gd name="connsiteX0-225" fmla="*/ 0 w 1553538"/>
                  <a:gd name="connsiteY0-226" fmla="*/ 2581732 h 2941772"/>
                  <a:gd name="connsiteX1-227" fmla="*/ 180020 w 1553538"/>
                  <a:gd name="connsiteY1-228" fmla="*/ 2581732 h 2941772"/>
                  <a:gd name="connsiteX2-229" fmla="*/ 1553538 w 1553538"/>
                  <a:gd name="connsiteY2-230" fmla="*/ 0 h 2941772"/>
                  <a:gd name="connsiteX3-231" fmla="*/ 540060 w 1553538"/>
                  <a:gd name="connsiteY3-232" fmla="*/ 2581732 h 2941772"/>
                  <a:gd name="connsiteX4-233" fmla="*/ 720080 w 1553538"/>
                  <a:gd name="connsiteY4-234" fmla="*/ 2581732 h 2941772"/>
                  <a:gd name="connsiteX5-235" fmla="*/ 360040 w 1553538"/>
                  <a:gd name="connsiteY5-236" fmla="*/ 2941772 h 2941772"/>
                  <a:gd name="connsiteX6-237" fmla="*/ 0 w 1553538"/>
                  <a:gd name="connsiteY6-238" fmla="*/ 2581732 h 2941772"/>
                  <a:gd name="connsiteX0-239" fmla="*/ 0 w 1553538"/>
                  <a:gd name="connsiteY0-240" fmla="*/ 2581732 h 2941772"/>
                  <a:gd name="connsiteX1-241" fmla="*/ 180020 w 1553538"/>
                  <a:gd name="connsiteY1-242" fmla="*/ 2581732 h 2941772"/>
                  <a:gd name="connsiteX2-243" fmla="*/ 1553538 w 1553538"/>
                  <a:gd name="connsiteY2-244" fmla="*/ 0 h 2941772"/>
                  <a:gd name="connsiteX3-245" fmla="*/ 540060 w 1553538"/>
                  <a:gd name="connsiteY3-246" fmla="*/ 2581732 h 2941772"/>
                  <a:gd name="connsiteX4-247" fmla="*/ 720080 w 1553538"/>
                  <a:gd name="connsiteY4-248" fmla="*/ 2581732 h 2941772"/>
                  <a:gd name="connsiteX5-249" fmla="*/ 360040 w 1553538"/>
                  <a:gd name="connsiteY5-250" fmla="*/ 2941772 h 2941772"/>
                  <a:gd name="connsiteX6-251" fmla="*/ 0 w 1553538"/>
                  <a:gd name="connsiteY6-252" fmla="*/ 2581732 h 2941772"/>
                  <a:gd name="connsiteX0-253" fmla="*/ 0 w 1553538"/>
                  <a:gd name="connsiteY0-254" fmla="*/ 2581732 h 2941772"/>
                  <a:gd name="connsiteX1-255" fmla="*/ 180020 w 1553538"/>
                  <a:gd name="connsiteY1-256" fmla="*/ 2581732 h 2941772"/>
                  <a:gd name="connsiteX2-257" fmla="*/ 1553538 w 1553538"/>
                  <a:gd name="connsiteY2-258" fmla="*/ 0 h 2941772"/>
                  <a:gd name="connsiteX3-259" fmla="*/ 540060 w 1553538"/>
                  <a:gd name="connsiteY3-260" fmla="*/ 2581732 h 2941772"/>
                  <a:gd name="connsiteX4-261" fmla="*/ 720080 w 1553538"/>
                  <a:gd name="connsiteY4-262" fmla="*/ 2581732 h 2941772"/>
                  <a:gd name="connsiteX5-263" fmla="*/ 360040 w 1553538"/>
                  <a:gd name="connsiteY5-264" fmla="*/ 2941772 h 2941772"/>
                  <a:gd name="connsiteX6-265" fmla="*/ 0 w 1553538"/>
                  <a:gd name="connsiteY6-266" fmla="*/ 2581732 h 2941772"/>
                  <a:gd name="connsiteX0-267" fmla="*/ 0 w 1553538"/>
                  <a:gd name="connsiteY0-268" fmla="*/ 2581732 h 2941772"/>
                  <a:gd name="connsiteX1-269" fmla="*/ 180020 w 1553538"/>
                  <a:gd name="connsiteY1-270" fmla="*/ 2581732 h 2941772"/>
                  <a:gd name="connsiteX2-271" fmla="*/ 1553538 w 1553538"/>
                  <a:gd name="connsiteY2-272" fmla="*/ 0 h 2941772"/>
                  <a:gd name="connsiteX3-273" fmla="*/ 540060 w 1553538"/>
                  <a:gd name="connsiteY3-274" fmla="*/ 2581732 h 2941772"/>
                  <a:gd name="connsiteX4-275" fmla="*/ 720080 w 1553538"/>
                  <a:gd name="connsiteY4-276" fmla="*/ 2581732 h 2941772"/>
                  <a:gd name="connsiteX5-277" fmla="*/ 360040 w 1553538"/>
                  <a:gd name="connsiteY5-278" fmla="*/ 2941772 h 2941772"/>
                  <a:gd name="connsiteX6-279" fmla="*/ 0 w 1553538"/>
                  <a:gd name="connsiteY6-280" fmla="*/ 2581732 h 294177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1553538" h="2941772">
                    <a:moveTo>
                      <a:pt x="0" y="2581732"/>
                    </a:moveTo>
                    <a:lnTo>
                      <a:pt x="180020" y="2581732"/>
                    </a:lnTo>
                    <a:cubicBezTo>
                      <a:pt x="22448" y="1449685"/>
                      <a:pt x="392875" y="355256"/>
                      <a:pt x="1553538" y="0"/>
                    </a:cubicBezTo>
                    <a:cubicBezTo>
                      <a:pt x="659395" y="472539"/>
                      <a:pt x="327789" y="1270071"/>
                      <a:pt x="540060" y="2581732"/>
                    </a:cubicBezTo>
                    <a:lnTo>
                      <a:pt x="720080" y="2581732"/>
                    </a:lnTo>
                    <a:lnTo>
                      <a:pt x="360040" y="2941772"/>
                    </a:lnTo>
                    <a:lnTo>
                      <a:pt x="0" y="258173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9" name="IconBackground4" descr="4ac73fd1-49ee-41ae-8071-2321b598b6bd"/>
              <p:cNvSpPr/>
              <p:nvPr/>
            </p:nvSpPr>
            <p:spPr>
              <a:xfrm>
                <a:off x="5424181" y="4622489"/>
                <a:ext cx="500334" cy="500332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rgbClr val="FFFFFF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 lnSpcReduction="1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30" name="Icon4" descr="65931c60-53d5-4b92-a7cd-bb814df14eb5"/>
              <p:cNvSpPr/>
              <p:nvPr/>
            </p:nvSpPr>
            <p:spPr>
              <a:xfrm>
                <a:off x="5550076" y="4754136"/>
                <a:ext cx="248544" cy="237034"/>
              </a:xfrm>
              <a:custGeom>
                <a:avLst/>
                <a:gdLst>
                  <a:gd name="connsiteX0" fmla="*/ 315778 w 607639"/>
                  <a:gd name="connsiteY0" fmla="*/ 173080 h 579502"/>
                  <a:gd name="connsiteX1" fmla="*/ 315778 w 607639"/>
                  <a:gd name="connsiteY1" fmla="*/ 266058 h 579502"/>
                  <a:gd name="connsiteX2" fmla="*/ 303493 w 607639"/>
                  <a:gd name="connsiteY2" fmla="*/ 278325 h 579502"/>
                  <a:gd name="connsiteX3" fmla="*/ 210375 w 607639"/>
                  <a:gd name="connsiteY3" fmla="*/ 278325 h 579502"/>
                  <a:gd name="connsiteX4" fmla="*/ 303493 w 607639"/>
                  <a:gd name="connsiteY4" fmla="*/ 359925 h 579502"/>
                  <a:gd name="connsiteX5" fmla="*/ 397500 w 607639"/>
                  <a:gd name="connsiteY5" fmla="*/ 266058 h 579502"/>
                  <a:gd name="connsiteX6" fmla="*/ 315778 w 607639"/>
                  <a:gd name="connsiteY6" fmla="*/ 173080 h 579502"/>
                  <a:gd name="connsiteX7" fmla="*/ 249814 w 607639"/>
                  <a:gd name="connsiteY7" fmla="*/ 160816 h 579502"/>
                  <a:gd name="connsiteX8" fmla="*/ 198110 w 607639"/>
                  <a:gd name="connsiteY8" fmla="*/ 212449 h 579502"/>
                  <a:gd name="connsiteX9" fmla="*/ 249814 w 607639"/>
                  <a:gd name="connsiteY9" fmla="*/ 212449 h 579502"/>
                  <a:gd name="connsiteX10" fmla="*/ 303493 w 607639"/>
                  <a:gd name="connsiteY10" fmla="*/ 147835 h 579502"/>
                  <a:gd name="connsiteX11" fmla="*/ 421981 w 607639"/>
                  <a:gd name="connsiteY11" fmla="*/ 266058 h 579502"/>
                  <a:gd name="connsiteX12" fmla="*/ 303493 w 607639"/>
                  <a:gd name="connsiteY12" fmla="*/ 384370 h 579502"/>
                  <a:gd name="connsiteX13" fmla="*/ 185093 w 607639"/>
                  <a:gd name="connsiteY13" fmla="*/ 266058 h 579502"/>
                  <a:gd name="connsiteX14" fmla="*/ 197289 w 607639"/>
                  <a:gd name="connsiteY14" fmla="*/ 253880 h 579502"/>
                  <a:gd name="connsiteX15" fmla="*/ 291297 w 607639"/>
                  <a:gd name="connsiteY15" fmla="*/ 253880 h 579502"/>
                  <a:gd name="connsiteX16" fmla="*/ 291297 w 607639"/>
                  <a:gd name="connsiteY16" fmla="*/ 160013 h 579502"/>
                  <a:gd name="connsiteX17" fmla="*/ 303493 w 607639"/>
                  <a:gd name="connsiteY17" fmla="*/ 147835 h 579502"/>
                  <a:gd name="connsiteX18" fmla="*/ 262095 w 607639"/>
                  <a:gd name="connsiteY18" fmla="*/ 135133 h 579502"/>
                  <a:gd name="connsiteX19" fmla="*/ 274287 w 607639"/>
                  <a:gd name="connsiteY19" fmla="*/ 147397 h 579502"/>
                  <a:gd name="connsiteX20" fmla="*/ 274287 w 607639"/>
                  <a:gd name="connsiteY20" fmla="*/ 224713 h 579502"/>
                  <a:gd name="connsiteX21" fmla="*/ 262095 w 607639"/>
                  <a:gd name="connsiteY21" fmla="*/ 236888 h 579502"/>
                  <a:gd name="connsiteX22" fmla="*/ 184672 w 607639"/>
                  <a:gd name="connsiteY22" fmla="*/ 236888 h 579502"/>
                  <a:gd name="connsiteX23" fmla="*/ 172391 w 607639"/>
                  <a:gd name="connsiteY23" fmla="*/ 224713 h 579502"/>
                  <a:gd name="connsiteX24" fmla="*/ 262095 w 607639"/>
                  <a:gd name="connsiteY24" fmla="*/ 135133 h 579502"/>
                  <a:gd name="connsiteX25" fmla="*/ 58120 w 607639"/>
                  <a:gd name="connsiteY25" fmla="*/ 108514 h 579502"/>
                  <a:gd name="connsiteX26" fmla="*/ 58120 w 607639"/>
                  <a:gd name="connsiteY26" fmla="*/ 413970 h 579502"/>
                  <a:gd name="connsiteX27" fmla="*/ 549430 w 607639"/>
                  <a:gd name="connsiteY27" fmla="*/ 413970 h 579502"/>
                  <a:gd name="connsiteX28" fmla="*/ 549430 w 607639"/>
                  <a:gd name="connsiteY28" fmla="*/ 108514 h 579502"/>
                  <a:gd name="connsiteX29" fmla="*/ 27236 w 607639"/>
                  <a:gd name="connsiteY29" fmla="*/ 56079 h 579502"/>
                  <a:gd name="connsiteX30" fmla="*/ 27236 w 607639"/>
                  <a:gd name="connsiteY30" fmla="*/ 81319 h 579502"/>
                  <a:gd name="connsiteX31" fmla="*/ 580403 w 607639"/>
                  <a:gd name="connsiteY31" fmla="*/ 81319 h 579502"/>
                  <a:gd name="connsiteX32" fmla="*/ 580403 w 607639"/>
                  <a:gd name="connsiteY32" fmla="*/ 56079 h 579502"/>
                  <a:gd name="connsiteX33" fmla="*/ 303775 w 607639"/>
                  <a:gd name="connsiteY33" fmla="*/ 0 h 579502"/>
                  <a:gd name="connsiteX34" fmla="*/ 317393 w 607639"/>
                  <a:gd name="connsiteY34" fmla="*/ 13597 h 579502"/>
                  <a:gd name="connsiteX35" fmla="*/ 317393 w 607639"/>
                  <a:gd name="connsiteY35" fmla="*/ 28884 h 579502"/>
                  <a:gd name="connsiteX36" fmla="*/ 580403 w 607639"/>
                  <a:gd name="connsiteY36" fmla="*/ 28884 h 579502"/>
                  <a:gd name="connsiteX37" fmla="*/ 607639 w 607639"/>
                  <a:gd name="connsiteY37" fmla="*/ 56079 h 579502"/>
                  <a:gd name="connsiteX38" fmla="*/ 607639 w 607639"/>
                  <a:gd name="connsiteY38" fmla="*/ 81319 h 579502"/>
                  <a:gd name="connsiteX39" fmla="*/ 580403 w 607639"/>
                  <a:gd name="connsiteY39" fmla="*/ 108514 h 579502"/>
                  <a:gd name="connsiteX40" fmla="*/ 576665 w 607639"/>
                  <a:gd name="connsiteY40" fmla="*/ 108514 h 579502"/>
                  <a:gd name="connsiteX41" fmla="*/ 576665 w 607639"/>
                  <a:gd name="connsiteY41" fmla="*/ 413970 h 579502"/>
                  <a:gd name="connsiteX42" fmla="*/ 549430 w 607639"/>
                  <a:gd name="connsiteY42" fmla="*/ 441165 h 579502"/>
                  <a:gd name="connsiteX43" fmla="*/ 317393 w 607639"/>
                  <a:gd name="connsiteY43" fmla="*/ 441165 h 579502"/>
                  <a:gd name="connsiteX44" fmla="*/ 317393 w 607639"/>
                  <a:gd name="connsiteY44" fmla="*/ 481069 h 579502"/>
                  <a:gd name="connsiteX45" fmla="*/ 418236 w 607639"/>
                  <a:gd name="connsiteY45" fmla="*/ 554923 h 579502"/>
                  <a:gd name="connsiteX46" fmla="*/ 421173 w 607639"/>
                  <a:gd name="connsiteY46" fmla="*/ 573942 h 579502"/>
                  <a:gd name="connsiteX47" fmla="*/ 410225 w 607639"/>
                  <a:gd name="connsiteY47" fmla="*/ 579452 h 579502"/>
                  <a:gd name="connsiteX48" fmla="*/ 402215 w 607639"/>
                  <a:gd name="connsiteY48" fmla="*/ 576874 h 579502"/>
                  <a:gd name="connsiteX49" fmla="*/ 317393 w 607639"/>
                  <a:gd name="connsiteY49" fmla="*/ 514752 h 579502"/>
                  <a:gd name="connsiteX50" fmla="*/ 317393 w 607639"/>
                  <a:gd name="connsiteY50" fmla="*/ 565854 h 579502"/>
                  <a:gd name="connsiteX51" fmla="*/ 303775 w 607639"/>
                  <a:gd name="connsiteY51" fmla="*/ 579452 h 579502"/>
                  <a:gd name="connsiteX52" fmla="*/ 290157 w 607639"/>
                  <a:gd name="connsiteY52" fmla="*/ 565854 h 579502"/>
                  <a:gd name="connsiteX53" fmla="*/ 290157 w 607639"/>
                  <a:gd name="connsiteY53" fmla="*/ 514752 h 579502"/>
                  <a:gd name="connsiteX54" fmla="*/ 205424 w 607639"/>
                  <a:gd name="connsiteY54" fmla="*/ 576874 h 579502"/>
                  <a:gd name="connsiteX55" fmla="*/ 186377 w 607639"/>
                  <a:gd name="connsiteY55" fmla="*/ 573942 h 579502"/>
                  <a:gd name="connsiteX56" fmla="*/ 189314 w 607639"/>
                  <a:gd name="connsiteY56" fmla="*/ 554923 h 579502"/>
                  <a:gd name="connsiteX57" fmla="*/ 290157 w 607639"/>
                  <a:gd name="connsiteY57" fmla="*/ 481069 h 579502"/>
                  <a:gd name="connsiteX58" fmla="*/ 290157 w 607639"/>
                  <a:gd name="connsiteY58" fmla="*/ 441165 h 579502"/>
                  <a:gd name="connsiteX59" fmla="*/ 58120 w 607639"/>
                  <a:gd name="connsiteY59" fmla="*/ 441165 h 579502"/>
                  <a:gd name="connsiteX60" fmla="*/ 30885 w 607639"/>
                  <a:gd name="connsiteY60" fmla="*/ 413970 h 579502"/>
                  <a:gd name="connsiteX61" fmla="*/ 30885 w 607639"/>
                  <a:gd name="connsiteY61" fmla="*/ 108514 h 579502"/>
                  <a:gd name="connsiteX62" fmla="*/ 27236 w 607639"/>
                  <a:gd name="connsiteY62" fmla="*/ 108514 h 579502"/>
                  <a:gd name="connsiteX63" fmla="*/ 0 w 607639"/>
                  <a:gd name="connsiteY63" fmla="*/ 81319 h 579502"/>
                  <a:gd name="connsiteX64" fmla="*/ 0 w 607639"/>
                  <a:gd name="connsiteY64" fmla="*/ 56079 h 579502"/>
                  <a:gd name="connsiteX65" fmla="*/ 27236 w 607639"/>
                  <a:gd name="connsiteY65" fmla="*/ 28884 h 579502"/>
                  <a:gd name="connsiteX66" fmla="*/ 290157 w 607639"/>
                  <a:gd name="connsiteY66" fmla="*/ 28884 h 579502"/>
                  <a:gd name="connsiteX67" fmla="*/ 290157 w 607639"/>
                  <a:gd name="connsiteY67" fmla="*/ 13597 h 579502"/>
                  <a:gd name="connsiteX68" fmla="*/ 303775 w 607639"/>
                  <a:gd name="connsiteY68" fmla="*/ 0 h 579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607639" h="579502">
                    <a:moveTo>
                      <a:pt x="315778" y="173080"/>
                    </a:moveTo>
                    <a:lnTo>
                      <a:pt x="315778" y="266058"/>
                    </a:lnTo>
                    <a:cubicBezTo>
                      <a:pt x="315778" y="272814"/>
                      <a:pt x="310258" y="278325"/>
                      <a:pt x="303493" y="278325"/>
                    </a:cubicBezTo>
                    <a:lnTo>
                      <a:pt x="210375" y="278325"/>
                    </a:lnTo>
                    <a:cubicBezTo>
                      <a:pt x="216429" y="324281"/>
                      <a:pt x="255866" y="359925"/>
                      <a:pt x="303493" y="359925"/>
                    </a:cubicBezTo>
                    <a:cubicBezTo>
                      <a:pt x="355303" y="359925"/>
                      <a:pt x="397500" y="317792"/>
                      <a:pt x="397500" y="266058"/>
                    </a:cubicBezTo>
                    <a:cubicBezTo>
                      <a:pt x="397500" y="218502"/>
                      <a:pt x="361802" y="179124"/>
                      <a:pt x="315778" y="173080"/>
                    </a:cubicBezTo>
                    <a:close/>
                    <a:moveTo>
                      <a:pt x="249814" y="160816"/>
                    </a:moveTo>
                    <a:cubicBezTo>
                      <a:pt x="223740" y="165793"/>
                      <a:pt x="203093" y="186410"/>
                      <a:pt x="198110" y="212449"/>
                    </a:cubicBezTo>
                    <a:lnTo>
                      <a:pt x="249814" y="212449"/>
                    </a:lnTo>
                    <a:close/>
                    <a:moveTo>
                      <a:pt x="303493" y="147835"/>
                    </a:moveTo>
                    <a:cubicBezTo>
                      <a:pt x="368835" y="147835"/>
                      <a:pt x="421981" y="200902"/>
                      <a:pt x="421981" y="266058"/>
                    </a:cubicBezTo>
                    <a:cubicBezTo>
                      <a:pt x="421981" y="331303"/>
                      <a:pt x="368835" y="384370"/>
                      <a:pt x="303493" y="384370"/>
                    </a:cubicBezTo>
                    <a:cubicBezTo>
                      <a:pt x="238239" y="384370"/>
                      <a:pt x="185093" y="331303"/>
                      <a:pt x="185093" y="266058"/>
                    </a:cubicBezTo>
                    <a:cubicBezTo>
                      <a:pt x="185093" y="259303"/>
                      <a:pt x="190523" y="253880"/>
                      <a:pt x="197289" y="253880"/>
                    </a:cubicBezTo>
                    <a:lnTo>
                      <a:pt x="291297" y="253880"/>
                    </a:lnTo>
                    <a:lnTo>
                      <a:pt x="291297" y="160013"/>
                    </a:lnTo>
                    <a:cubicBezTo>
                      <a:pt x="291297" y="153257"/>
                      <a:pt x="296727" y="147835"/>
                      <a:pt x="303493" y="147835"/>
                    </a:cubicBezTo>
                    <a:close/>
                    <a:moveTo>
                      <a:pt x="262095" y="135133"/>
                    </a:moveTo>
                    <a:cubicBezTo>
                      <a:pt x="268859" y="135133"/>
                      <a:pt x="274287" y="140643"/>
                      <a:pt x="274287" y="147397"/>
                    </a:cubicBezTo>
                    <a:lnTo>
                      <a:pt x="274287" y="224713"/>
                    </a:lnTo>
                    <a:cubicBezTo>
                      <a:pt x="274287" y="231467"/>
                      <a:pt x="268859" y="236888"/>
                      <a:pt x="262095" y="236888"/>
                    </a:cubicBezTo>
                    <a:lnTo>
                      <a:pt x="184672" y="236888"/>
                    </a:lnTo>
                    <a:cubicBezTo>
                      <a:pt x="177909" y="236888"/>
                      <a:pt x="172391" y="231467"/>
                      <a:pt x="172391" y="224713"/>
                    </a:cubicBezTo>
                    <a:cubicBezTo>
                      <a:pt x="172391" y="175302"/>
                      <a:pt x="212616" y="135133"/>
                      <a:pt x="262095" y="135133"/>
                    </a:cubicBezTo>
                    <a:close/>
                    <a:moveTo>
                      <a:pt x="58120" y="108514"/>
                    </a:moveTo>
                    <a:lnTo>
                      <a:pt x="58120" y="413970"/>
                    </a:lnTo>
                    <a:lnTo>
                      <a:pt x="549430" y="413970"/>
                    </a:lnTo>
                    <a:lnTo>
                      <a:pt x="549430" y="108514"/>
                    </a:lnTo>
                    <a:close/>
                    <a:moveTo>
                      <a:pt x="27236" y="56079"/>
                    </a:moveTo>
                    <a:lnTo>
                      <a:pt x="27236" y="81319"/>
                    </a:lnTo>
                    <a:lnTo>
                      <a:pt x="580403" y="81319"/>
                    </a:lnTo>
                    <a:lnTo>
                      <a:pt x="580403" y="56079"/>
                    </a:lnTo>
                    <a:close/>
                    <a:moveTo>
                      <a:pt x="303775" y="0"/>
                    </a:moveTo>
                    <a:cubicBezTo>
                      <a:pt x="311341" y="0"/>
                      <a:pt x="317393" y="6132"/>
                      <a:pt x="317393" y="13597"/>
                    </a:cubicBezTo>
                    <a:lnTo>
                      <a:pt x="317393" y="28884"/>
                    </a:lnTo>
                    <a:lnTo>
                      <a:pt x="580403" y="28884"/>
                    </a:lnTo>
                    <a:cubicBezTo>
                      <a:pt x="595356" y="28884"/>
                      <a:pt x="607639" y="41148"/>
                      <a:pt x="607639" y="56079"/>
                    </a:cubicBezTo>
                    <a:lnTo>
                      <a:pt x="607639" y="81319"/>
                    </a:lnTo>
                    <a:cubicBezTo>
                      <a:pt x="607639" y="96338"/>
                      <a:pt x="595356" y="108514"/>
                      <a:pt x="580403" y="108514"/>
                    </a:cubicBezTo>
                    <a:lnTo>
                      <a:pt x="576665" y="108514"/>
                    </a:lnTo>
                    <a:lnTo>
                      <a:pt x="576665" y="413970"/>
                    </a:lnTo>
                    <a:cubicBezTo>
                      <a:pt x="576665" y="428990"/>
                      <a:pt x="564472" y="441165"/>
                      <a:pt x="549430" y="441165"/>
                    </a:cubicBezTo>
                    <a:lnTo>
                      <a:pt x="317393" y="441165"/>
                    </a:lnTo>
                    <a:lnTo>
                      <a:pt x="317393" y="481069"/>
                    </a:lnTo>
                    <a:lnTo>
                      <a:pt x="418236" y="554923"/>
                    </a:lnTo>
                    <a:cubicBezTo>
                      <a:pt x="424377" y="559366"/>
                      <a:pt x="425623" y="567898"/>
                      <a:pt x="421173" y="573942"/>
                    </a:cubicBezTo>
                    <a:cubicBezTo>
                      <a:pt x="418503" y="577585"/>
                      <a:pt x="414409" y="579452"/>
                      <a:pt x="410225" y="579452"/>
                    </a:cubicBezTo>
                    <a:cubicBezTo>
                      <a:pt x="407466" y="579452"/>
                      <a:pt x="404618" y="578652"/>
                      <a:pt x="402215" y="576874"/>
                    </a:cubicBezTo>
                    <a:lnTo>
                      <a:pt x="317393" y="514752"/>
                    </a:lnTo>
                    <a:lnTo>
                      <a:pt x="317393" y="565854"/>
                    </a:lnTo>
                    <a:cubicBezTo>
                      <a:pt x="317393" y="573408"/>
                      <a:pt x="311341" y="579452"/>
                      <a:pt x="303775" y="579452"/>
                    </a:cubicBezTo>
                    <a:cubicBezTo>
                      <a:pt x="296299" y="579452"/>
                      <a:pt x="290157" y="573408"/>
                      <a:pt x="290157" y="565854"/>
                    </a:cubicBezTo>
                    <a:lnTo>
                      <a:pt x="290157" y="514752"/>
                    </a:lnTo>
                    <a:lnTo>
                      <a:pt x="205424" y="576874"/>
                    </a:lnTo>
                    <a:cubicBezTo>
                      <a:pt x="199372" y="581318"/>
                      <a:pt x="190827" y="579985"/>
                      <a:pt x="186377" y="573942"/>
                    </a:cubicBezTo>
                    <a:cubicBezTo>
                      <a:pt x="181927" y="567898"/>
                      <a:pt x="183262" y="559366"/>
                      <a:pt x="189314" y="554923"/>
                    </a:cubicBezTo>
                    <a:lnTo>
                      <a:pt x="290157" y="481069"/>
                    </a:lnTo>
                    <a:lnTo>
                      <a:pt x="290157" y="441165"/>
                    </a:lnTo>
                    <a:lnTo>
                      <a:pt x="58120" y="441165"/>
                    </a:lnTo>
                    <a:cubicBezTo>
                      <a:pt x="43167" y="441165"/>
                      <a:pt x="30885" y="428990"/>
                      <a:pt x="30885" y="413970"/>
                    </a:cubicBezTo>
                    <a:lnTo>
                      <a:pt x="30885" y="108514"/>
                    </a:lnTo>
                    <a:lnTo>
                      <a:pt x="27236" y="108514"/>
                    </a:lnTo>
                    <a:cubicBezTo>
                      <a:pt x="12194" y="108514"/>
                      <a:pt x="0" y="96338"/>
                      <a:pt x="0" y="81319"/>
                    </a:cubicBezTo>
                    <a:lnTo>
                      <a:pt x="0" y="56079"/>
                    </a:lnTo>
                    <a:cubicBezTo>
                      <a:pt x="0" y="41148"/>
                      <a:pt x="12194" y="28884"/>
                      <a:pt x="27236" y="28884"/>
                    </a:cubicBezTo>
                    <a:lnTo>
                      <a:pt x="290157" y="28884"/>
                    </a:lnTo>
                    <a:lnTo>
                      <a:pt x="290157" y="13597"/>
                    </a:lnTo>
                    <a:cubicBezTo>
                      <a:pt x="290157" y="6132"/>
                      <a:pt x="296299" y="0"/>
                      <a:pt x="3037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2" name="Text4" descr="ae913568-76a5-4882-8c35-853142fc2028"/>
              <p:cNvSpPr txBox="true"/>
              <p:nvPr/>
            </p:nvSpPr>
            <p:spPr>
              <a:xfrm>
                <a:off x="1376693" y="5216434"/>
                <a:ext cx="3672255" cy="76943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完成“十四五”规划任务，为“十五五”开局打基础。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3" name="Bullet4" descr="98652de1-379f-4127-975d-d27911598c2e"/>
              <p:cNvSpPr txBox="true"/>
              <p:nvPr/>
            </p:nvSpPr>
            <p:spPr>
              <a:xfrm>
                <a:off x="1376693" y="4806079"/>
                <a:ext cx="3672255" cy="4103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高质量完成规划目标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主要预期目标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50" name="031ed640-ed31-4426-ac90-66669556f87c.source.5.zh-Hans.pptx" descr="f9ad90a1-cdc3-4aa5-8d78-a3e18a65e954"/>
          <p:cNvGrpSpPr/>
          <p:nvPr/>
        </p:nvGrpSpPr>
        <p:grpSpPr>
          <a:xfrm>
            <a:off x="671511" y="1123950"/>
            <a:ext cx="10848969" cy="5116513"/>
            <a:chOff x="671511" y="1123950"/>
            <a:chExt cx="10848969" cy="5116513"/>
          </a:xfrm>
        </p:grpSpPr>
        <p:sp>
          <p:nvSpPr>
            <p:cNvPr id="3" name="Title" descr="b5ab0a39-1775-4fd8-a01b-20fe0bc63f2f"/>
            <p:cNvSpPr/>
            <p:nvPr/>
          </p:nvSpPr>
          <p:spPr>
            <a:xfrm>
              <a:off x="671511" y="1123950"/>
              <a:ext cx="3836989" cy="16700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 anchorCtr="false">
              <a:normAutofit/>
            </a:bodyPr>
            <a:lstStyle/>
            <a:p>
              <a:pPr algn="r"/>
              <a:r>
                <a:rPr lang="en-US" sz="2400" b="1" i="1" u="none">
                  <a:solidFill>
                    <a:srgbClr val="FFFFFF"/>
                  </a:solidFill>
                  <a:ea typeface="微软雅黑"/>
                </a:rPr>
                <a:t>设定多项经济指标，促进经济健康发展</a:t>
              </a:r>
              <a:endParaRPr lang="en-US" sz="2400" b="1" i="1" u="none">
                <a:solidFill>
                  <a:srgbClr val="FFFFFF"/>
                </a:solidFill>
                <a:ea typeface="微软雅黑"/>
              </a:endParaRPr>
            </a:p>
          </p:txBody>
        </p:sp>
        <p:cxnSp>
          <p:nvCxnSpPr>
            <p:cNvPr id="4" name="直接连接符 3" descr="3f75abc7-18d3-4cc7-b407-cf4cdb083a3e"/>
            <p:cNvCxnSpPr/>
            <p:nvPr/>
          </p:nvCxnSpPr>
          <p:spPr>
            <a:xfrm>
              <a:off x="5041900" y="1123950"/>
              <a:ext cx="0" cy="5116513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 descr="b9771ee0-76de-4f05-a770-c4cab9367d68"/>
            <p:cNvGrpSpPr/>
            <p:nvPr/>
          </p:nvGrpSpPr>
          <p:grpSpPr>
            <a:xfrm>
              <a:off x="5465958" y="1123950"/>
              <a:ext cx="6054522" cy="977530"/>
              <a:chOff x="5465958" y="1123950"/>
              <a:chExt cx="6054522" cy="977530"/>
            </a:xfrm>
          </p:grpSpPr>
          <p:sp>
            <p:nvSpPr>
              <p:cNvPr id="42" name="Bullet1" descr="1063b316-d4c6-40d1-ae6b-dcafcd28fbbd"/>
              <p:cNvSpPr/>
              <p:nvPr/>
            </p:nvSpPr>
            <p:spPr bwMode="auto">
              <a:xfrm>
                <a:off x="5905502" y="1123950"/>
                <a:ext cx="5614978" cy="398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生产总值增长目标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43" name="Number1" descr="5735d9f9-3354-4bf7-94ad-74d881b8ac24"/>
              <p:cNvSpPr txBox="true"/>
              <p:nvPr/>
            </p:nvSpPr>
            <p:spPr>
              <a:xfrm>
                <a:off x="5465958" y="1153569"/>
                <a:ext cx="439544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latin typeface="Arial"/>
                  </a:rPr>
                  <a:t>01.</a:t>
                </a:r>
                <a:endParaRPr lang="en-US" sz="1800" b="1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40" name="Text1" descr="9e92bf33-3717-46fc-a4f8-e751fb585b7a"/>
              <p:cNvSpPr/>
              <p:nvPr/>
            </p:nvSpPr>
            <p:spPr bwMode="auto">
              <a:xfrm>
                <a:off x="5905502" y="1522905"/>
                <a:ext cx="5614978" cy="513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生产总值增长7.5%左右，保持经济合理增速。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cxnSp>
            <p:nvCxnSpPr>
              <p:cNvPr id="16" name="直接连接符 15" descr="c22311fd-f110-468e-8733-4364aa94a008"/>
              <p:cNvCxnSpPr/>
              <p:nvPr/>
            </p:nvCxnSpPr>
            <p:spPr>
              <a:xfrm flipV="true">
                <a:off x="5905502" y="2086671"/>
                <a:ext cx="5614978" cy="14809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 descr="b8069a56-f4b9-465e-9475-9edd90ac32fa"/>
            <p:cNvGrpSpPr/>
            <p:nvPr/>
          </p:nvGrpSpPr>
          <p:grpSpPr>
            <a:xfrm>
              <a:off x="5465958" y="2151484"/>
              <a:ext cx="6054522" cy="977530"/>
              <a:chOff x="5465958" y="2151484"/>
              <a:chExt cx="6054522" cy="977530"/>
            </a:xfrm>
          </p:grpSpPr>
          <p:sp>
            <p:nvSpPr>
              <p:cNvPr id="38" name="Bullet2" descr="cdea3996-c07a-4f25-915a-2253db76035d"/>
              <p:cNvSpPr/>
              <p:nvPr/>
            </p:nvSpPr>
            <p:spPr bwMode="auto">
              <a:xfrm>
                <a:off x="5905502" y="2151484"/>
                <a:ext cx="5614978" cy="398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规上工业与固投增长目标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9" name="Number2" descr="79bfef51-8b05-48b1-849c-c68ef44322a2"/>
              <p:cNvSpPr txBox="true"/>
              <p:nvPr/>
            </p:nvSpPr>
            <p:spPr>
              <a:xfrm>
                <a:off x="5465958" y="2181103"/>
                <a:ext cx="473206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latin typeface="Arial"/>
                  </a:rPr>
                  <a:t>02.</a:t>
                </a:r>
                <a:endParaRPr lang="en-US" sz="1800" b="1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6" name="Text2" descr="4ae87fc4-323a-4de7-9d2a-bdd7ad3de819"/>
              <p:cNvSpPr/>
              <p:nvPr/>
            </p:nvSpPr>
            <p:spPr bwMode="auto">
              <a:xfrm>
                <a:off x="5905502" y="2550439"/>
                <a:ext cx="5614978" cy="513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规上工业增加值增长10%左右，固定资产投资增长12%左右。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cxnSp>
            <p:nvCxnSpPr>
              <p:cNvPr id="18" name="直接连接符 17" descr="b9ab6a32-337e-4734-8627-edefa0bebd82"/>
              <p:cNvCxnSpPr/>
              <p:nvPr/>
            </p:nvCxnSpPr>
            <p:spPr>
              <a:xfrm flipV="true">
                <a:off x="5905502" y="3114205"/>
                <a:ext cx="5614978" cy="14809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组合 45" descr="fb6dddf0-a0f3-43a8-aac4-62c411276dfb"/>
            <p:cNvGrpSpPr/>
            <p:nvPr/>
          </p:nvGrpSpPr>
          <p:grpSpPr>
            <a:xfrm>
              <a:off x="5465958" y="3179018"/>
              <a:ext cx="6054522" cy="977530"/>
              <a:chOff x="5465958" y="3179018"/>
              <a:chExt cx="6054522" cy="977530"/>
            </a:xfrm>
          </p:grpSpPr>
          <p:sp>
            <p:nvSpPr>
              <p:cNvPr id="34" name="Bullet3" descr="fb261c38-08cd-4cd1-b5ec-a0d7a86228ab"/>
              <p:cNvSpPr/>
              <p:nvPr/>
            </p:nvSpPr>
            <p:spPr bwMode="auto">
              <a:xfrm>
                <a:off x="5905502" y="3179018"/>
                <a:ext cx="5614978" cy="398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社零总额与居民收入目标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5" name="Number3" descr="4a8b8ddc-e4d6-4ad4-88ca-08a5e88d5e58"/>
              <p:cNvSpPr txBox="true"/>
              <p:nvPr/>
            </p:nvSpPr>
            <p:spPr>
              <a:xfrm>
                <a:off x="5465958" y="3208637"/>
                <a:ext cx="474810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latin typeface="Arial"/>
                  </a:rPr>
                  <a:t>03.</a:t>
                </a:r>
                <a:endParaRPr lang="en-US" sz="1800" b="1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32" name="Text3" descr="9642e057-d486-449f-85e2-cc070bbc20a0"/>
              <p:cNvSpPr/>
              <p:nvPr/>
            </p:nvSpPr>
            <p:spPr bwMode="auto">
              <a:xfrm>
                <a:off x="5905502" y="3577973"/>
                <a:ext cx="5614978" cy="513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社会消费品零售总额增长9%左右，居民收入与经济增长协调同步。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cxnSp>
            <p:nvCxnSpPr>
              <p:cNvPr id="20" name="直接连接符 19" descr="a8608ac2-f68c-4f9c-abef-f8f809ef53bd"/>
              <p:cNvCxnSpPr/>
              <p:nvPr/>
            </p:nvCxnSpPr>
            <p:spPr>
              <a:xfrm flipV="true">
                <a:off x="5905502" y="4141739"/>
                <a:ext cx="5614978" cy="14809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 descr="0da48b4a-e2d6-431b-85d2-3714f2cd6705"/>
            <p:cNvGrpSpPr/>
            <p:nvPr/>
          </p:nvGrpSpPr>
          <p:grpSpPr>
            <a:xfrm>
              <a:off x="5465958" y="4206552"/>
              <a:ext cx="6054522" cy="977530"/>
              <a:chOff x="5465958" y="4206552"/>
              <a:chExt cx="6054522" cy="977530"/>
            </a:xfrm>
          </p:grpSpPr>
          <p:sp>
            <p:nvSpPr>
              <p:cNvPr id="30" name="Bullet4" descr="0594e1ee-f16b-4ea6-9692-8f436b8d0c37"/>
              <p:cNvSpPr/>
              <p:nvPr/>
            </p:nvSpPr>
            <p:spPr bwMode="auto">
              <a:xfrm>
                <a:off x="5905502" y="4206552"/>
                <a:ext cx="5614978" cy="398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粮食产量与能耗目标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1" name="Number4" descr="fc8cb817-e14a-4f62-ab33-1a1fbea77509"/>
              <p:cNvSpPr txBox="true"/>
              <p:nvPr/>
            </p:nvSpPr>
            <p:spPr>
              <a:xfrm>
                <a:off x="5465958" y="4236171"/>
                <a:ext cx="439544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latin typeface="Arial"/>
                  </a:rPr>
                  <a:t>04.</a:t>
                </a:r>
                <a:endParaRPr lang="en-US" sz="1800" b="1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8" name="Text4" descr="a1e65bb3-e31c-4bdf-beeb-b3458762b23a"/>
              <p:cNvSpPr/>
              <p:nvPr/>
            </p:nvSpPr>
            <p:spPr bwMode="auto">
              <a:xfrm>
                <a:off x="5905502" y="4605507"/>
                <a:ext cx="5614978" cy="513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粮食产量稳定在9亿斤以上，单位生产总值能耗完成考核目标。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cxnSp>
            <p:nvCxnSpPr>
              <p:cNvPr id="22" name="直接连接符 21" descr="fbfc0598-8d58-4e28-b990-075adb90c6ac"/>
              <p:cNvCxnSpPr/>
              <p:nvPr/>
            </p:nvCxnSpPr>
            <p:spPr>
              <a:xfrm flipV="true">
                <a:off x="5905502" y="5169273"/>
                <a:ext cx="5614978" cy="14809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组合 47" descr="f7b91e5f-4952-4d3e-8143-a8adaa5df514"/>
            <p:cNvGrpSpPr/>
            <p:nvPr/>
          </p:nvGrpSpPr>
          <p:grpSpPr>
            <a:xfrm>
              <a:off x="5465958" y="5234086"/>
              <a:ext cx="6054522" cy="912714"/>
              <a:chOff x="5465958" y="5234086"/>
              <a:chExt cx="6054522" cy="912714"/>
            </a:xfrm>
          </p:grpSpPr>
          <p:sp>
            <p:nvSpPr>
              <p:cNvPr id="26" name="Bullet5" descr="09c95a26-3081-4597-acb8-09a778b8a012"/>
              <p:cNvSpPr/>
              <p:nvPr/>
            </p:nvSpPr>
            <p:spPr bwMode="auto">
              <a:xfrm>
                <a:off x="5905502" y="5234086"/>
                <a:ext cx="5614978" cy="398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财税收入与结构目标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7" name="Number5" descr="538a83be-54ab-4bd9-a45b-c5ab329d7053"/>
              <p:cNvSpPr txBox="true"/>
              <p:nvPr/>
            </p:nvSpPr>
            <p:spPr>
              <a:xfrm>
                <a:off x="5465958" y="5263705"/>
                <a:ext cx="476412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latin typeface="Arial"/>
                  </a:rPr>
                  <a:t>05.</a:t>
                </a:r>
                <a:endParaRPr lang="en-US" sz="1800" b="1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24" name="Text5" descr="45438598-9a60-4615-8b5c-55a736f34c74"/>
              <p:cNvSpPr/>
              <p:nvPr/>
            </p:nvSpPr>
            <p:spPr bwMode="auto">
              <a:xfrm>
                <a:off x="5905502" y="5633037"/>
                <a:ext cx="5614978" cy="513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一般公共预算收入进一步夯实，税收占财政收入比重稳定提升。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发展机遇与挑战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41" name="4507b490-cfca-499d-9e45-ee56c07fa3bf.source.5.zh-Hans.pptx" descr="a92b1faf-7206-44a8-857f-ccd62121744c"/>
          <p:cNvGrpSpPr/>
          <p:nvPr/>
        </p:nvGrpSpPr>
        <p:grpSpPr>
          <a:xfrm>
            <a:off x="660400" y="1130301"/>
            <a:ext cx="10858500" cy="5005325"/>
            <a:chOff x="660400" y="1130301"/>
            <a:chExt cx="10858500" cy="5005325"/>
          </a:xfrm>
        </p:grpSpPr>
        <p:sp>
          <p:nvSpPr>
            <p:cNvPr id="4" name="íṥḷiḓe" descr="1e8768f8-f29d-4ace-9eea-a0832c405f24"/>
            <p:cNvSpPr/>
            <p:nvPr/>
          </p:nvSpPr>
          <p:spPr>
            <a:xfrm>
              <a:off x="4963844" y="1979674"/>
              <a:ext cx="2264311" cy="537379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cxnSp>
          <p:nvCxnSpPr>
            <p:cNvPr id="14" name="íŝľiḋè" descr="3376a68a-0450-4899-939b-3cde53ac5e5f"/>
            <p:cNvCxnSpPr>
              <a:stCxn id="6" idx="2"/>
            </p:cNvCxnSpPr>
            <p:nvPr/>
          </p:nvCxnSpPr>
          <p:spPr>
            <a:xfrm flipV="true">
              <a:off x="7227871" y="3443349"/>
              <a:ext cx="953919" cy="0"/>
            </a:xfrm>
            <a:prstGeom prst="straightConnector1">
              <a:avLst/>
            </a:prstGeom>
            <a:ln w="12700">
              <a:solidFill>
                <a:schemeClr val="tx2">
                  <a:alpha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ïsliḋe" descr="0e7fff33-f78c-41da-b4d0-9be48e11af3b"/>
            <p:cNvCxnSpPr>
              <a:stCxn id="12" idx="2"/>
            </p:cNvCxnSpPr>
            <p:nvPr/>
          </p:nvCxnSpPr>
          <p:spPr>
            <a:xfrm>
              <a:off x="7227871" y="4926924"/>
              <a:ext cx="953919" cy="0"/>
            </a:xfrm>
            <a:prstGeom prst="straightConnector1">
              <a:avLst/>
            </a:prstGeom>
            <a:ln w="12700">
              <a:solidFill>
                <a:schemeClr val="tx2">
                  <a:alpha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iṣ1iḑê" descr="bbe8a5f6-cd17-4af2-8960-a2d864863846"/>
            <p:cNvCxnSpPr>
              <a:stCxn id="3" idx="0"/>
            </p:cNvCxnSpPr>
            <p:nvPr/>
          </p:nvCxnSpPr>
          <p:spPr>
            <a:xfrm flipH="true" flipV="true">
              <a:off x="4009041" y="2680804"/>
              <a:ext cx="954102" cy="0"/>
            </a:xfrm>
            <a:prstGeom prst="straightConnector1">
              <a:avLst/>
            </a:prstGeom>
            <a:ln w="12700">
              <a:solidFill>
                <a:schemeClr val="tx2">
                  <a:alpha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iṧḷíḓe" descr="920b4e95-6a98-43b9-b8c2-1a91ad3e6d74"/>
            <p:cNvCxnSpPr>
              <a:stCxn id="8" idx="0"/>
            </p:cNvCxnSpPr>
            <p:nvPr/>
          </p:nvCxnSpPr>
          <p:spPr>
            <a:xfrm flipH="true">
              <a:off x="4009039" y="5664504"/>
              <a:ext cx="954104" cy="0"/>
            </a:xfrm>
            <a:prstGeom prst="straightConnector1">
              <a:avLst/>
            </a:prstGeom>
            <a:ln w="12700">
              <a:solidFill>
                <a:schemeClr val="tx2">
                  <a:alpha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ïṧlïḓê" descr="50756f1c-0ac9-4ffc-b9bb-9cc9029cab88"/>
            <p:cNvCxnSpPr>
              <a:stCxn id="10" idx="0"/>
            </p:cNvCxnSpPr>
            <p:nvPr/>
          </p:nvCxnSpPr>
          <p:spPr>
            <a:xfrm flipH="true" flipV="true">
              <a:off x="4009039" y="4138674"/>
              <a:ext cx="955089" cy="0"/>
            </a:xfrm>
            <a:prstGeom prst="straightConnector1">
              <a:avLst/>
            </a:prstGeom>
            <a:ln w="12700">
              <a:solidFill>
                <a:schemeClr val="tx2">
                  <a:alpha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组合 34" descr="70507188-5d7b-4556-b47a-5e4fa0a98b8e"/>
            <p:cNvGrpSpPr/>
            <p:nvPr/>
          </p:nvGrpSpPr>
          <p:grpSpPr>
            <a:xfrm>
              <a:off x="673100" y="2215528"/>
              <a:ext cx="6555757" cy="953037"/>
              <a:chOff x="673100" y="2215528"/>
              <a:chExt cx="6555757" cy="953037"/>
            </a:xfrm>
          </p:grpSpPr>
          <p:sp>
            <p:nvSpPr>
              <p:cNvPr id="3" name="IconBackground1" descr="52de8380-a7e2-41ad-9f9f-5cafc0465517"/>
              <p:cNvSpPr/>
              <p:nvPr/>
            </p:nvSpPr>
            <p:spPr>
              <a:xfrm rot="16200000">
                <a:off x="5641613" y="1581321"/>
                <a:ext cx="908774" cy="2265714"/>
              </a:xfrm>
              <a:prstGeom prst="flowChartOnlineStorage">
                <a:avLst/>
              </a:prstGeom>
              <a:solidFill>
                <a:schemeClr val="tx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5" name="Icon1" descr="82827dd9-5e5f-4b5e-8f7a-6803ac659235"/>
              <p:cNvSpPr/>
              <p:nvPr/>
            </p:nvSpPr>
            <p:spPr bwMode="auto">
              <a:xfrm>
                <a:off x="5917245" y="2680804"/>
                <a:ext cx="357508" cy="378753"/>
              </a:xfrm>
              <a:custGeom>
                <a:avLst/>
                <a:gdLst>
                  <a:gd name="connsiteX0" fmla="*/ 66188 w 573750"/>
                  <a:gd name="connsiteY0" fmla="*/ 328212 h 607845"/>
                  <a:gd name="connsiteX1" fmla="*/ 31117 w 573750"/>
                  <a:gd name="connsiteY1" fmla="*/ 363222 h 607845"/>
                  <a:gd name="connsiteX2" fmla="*/ 66188 w 573750"/>
                  <a:gd name="connsiteY2" fmla="*/ 398232 h 607845"/>
                  <a:gd name="connsiteX3" fmla="*/ 101185 w 573750"/>
                  <a:gd name="connsiteY3" fmla="*/ 363222 h 607845"/>
                  <a:gd name="connsiteX4" fmla="*/ 66188 w 573750"/>
                  <a:gd name="connsiteY4" fmla="*/ 328212 h 607845"/>
                  <a:gd name="connsiteX5" fmla="*/ 0 w 573750"/>
                  <a:gd name="connsiteY5" fmla="*/ 303779 h 607845"/>
                  <a:gd name="connsiteX6" fmla="*/ 132451 w 573750"/>
                  <a:gd name="connsiteY6" fmla="*/ 303779 h 607845"/>
                  <a:gd name="connsiteX7" fmla="*/ 132451 w 573750"/>
                  <a:gd name="connsiteY7" fmla="*/ 607845 h 607845"/>
                  <a:gd name="connsiteX8" fmla="*/ 0 w 573750"/>
                  <a:gd name="connsiteY8" fmla="*/ 607845 h 607845"/>
                  <a:gd name="connsiteX9" fmla="*/ 364852 w 573750"/>
                  <a:gd name="connsiteY9" fmla="*/ 583 h 607845"/>
                  <a:gd name="connsiteX10" fmla="*/ 386354 w 573750"/>
                  <a:gd name="connsiteY10" fmla="*/ 11635 h 607845"/>
                  <a:gd name="connsiteX11" fmla="*/ 395753 w 573750"/>
                  <a:gd name="connsiteY11" fmla="*/ 168802 h 607845"/>
                  <a:gd name="connsiteX12" fmla="*/ 370390 w 573750"/>
                  <a:gd name="connsiteY12" fmla="*/ 227945 h 607845"/>
                  <a:gd name="connsiteX13" fmla="*/ 468483 w 573750"/>
                  <a:gd name="connsiteY13" fmla="*/ 236437 h 607845"/>
                  <a:gd name="connsiteX14" fmla="*/ 567545 w 573750"/>
                  <a:gd name="connsiteY14" fmla="*/ 315021 h 607845"/>
                  <a:gd name="connsiteX15" fmla="*/ 567545 w 573750"/>
                  <a:gd name="connsiteY15" fmla="*/ 354276 h 607845"/>
                  <a:gd name="connsiteX16" fmla="*/ 560384 w 573750"/>
                  <a:gd name="connsiteY16" fmla="*/ 393605 h 607845"/>
                  <a:gd name="connsiteX17" fmla="*/ 554566 w 573750"/>
                  <a:gd name="connsiteY17" fmla="*/ 425858 h 607845"/>
                  <a:gd name="connsiteX18" fmla="*/ 535096 w 573750"/>
                  <a:gd name="connsiteY18" fmla="*/ 488055 h 607845"/>
                  <a:gd name="connsiteX19" fmla="*/ 526965 w 573750"/>
                  <a:gd name="connsiteY19" fmla="*/ 514870 h 607845"/>
                  <a:gd name="connsiteX20" fmla="*/ 505780 w 573750"/>
                  <a:gd name="connsiteY20" fmla="*/ 560456 h 607845"/>
                  <a:gd name="connsiteX21" fmla="*/ 375761 w 573750"/>
                  <a:gd name="connsiteY21" fmla="*/ 581685 h 607845"/>
                  <a:gd name="connsiteX22" fmla="*/ 251187 w 573750"/>
                  <a:gd name="connsiteY22" fmla="*/ 563808 h 607845"/>
                  <a:gd name="connsiteX23" fmla="*/ 158913 w 573750"/>
                  <a:gd name="connsiteY23" fmla="*/ 551145 h 607845"/>
                  <a:gd name="connsiteX24" fmla="*/ 158913 w 573750"/>
                  <a:gd name="connsiteY24" fmla="*/ 321427 h 607845"/>
                  <a:gd name="connsiteX25" fmla="*/ 216873 w 573750"/>
                  <a:gd name="connsiteY25" fmla="*/ 254314 h 607845"/>
                  <a:gd name="connsiteX26" fmla="*/ 311609 w 573750"/>
                  <a:gd name="connsiteY26" fmla="*/ 120535 h 607845"/>
                  <a:gd name="connsiteX27" fmla="*/ 338538 w 573750"/>
                  <a:gd name="connsiteY27" fmla="*/ 27575 h 607845"/>
                  <a:gd name="connsiteX28" fmla="*/ 364852 w 573750"/>
                  <a:gd name="connsiteY28" fmla="*/ 583 h 607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73750" h="607845">
                    <a:moveTo>
                      <a:pt x="66188" y="328212"/>
                    </a:moveTo>
                    <a:cubicBezTo>
                      <a:pt x="46862" y="328212"/>
                      <a:pt x="31117" y="343929"/>
                      <a:pt x="31117" y="363222"/>
                    </a:cubicBezTo>
                    <a:cubicBezTo>
                      <a:pt x="31117" y="382514"/>
                      <a:pt x="46862" y="398232"/>
                      <a:pt x="66188" y="398232"/>
                    </a:cubicBezTo>
                    <a:cubicBezTo>
                      <a:pt x="85515" y="398232"/>
                      <a:pt x="101185" y="382514"/>
                      <a:pt x="101185" y="363222"/>
                    </a:cubicBezTo>
                    <a:cubicBezTo>
                      <a:pt x="101185" y="343929"/>
                      <a:pt x="85515" y="328212"/>
                      <a:pt x="66188" y="328212"/>
                    </a:cubicBezTo>
                    <a:close/>
                    <a:moveTo>
                      <a:pt x="0" y="303779"/>
                    </a:moveTo>
                    <a:lnTo>
                      <a:pt x="132451" y="303779"/>
                    </a:lnTo>
                    <a:lnTo>
                      <a:pt x="132451" y="607845"/>
                    </a:lnTo>
                    <a:lnTo>
                      <a:pt x="0" y="607845"/>
                    </a:lnTo>
                    <a:close/>
                    <a:moveTo>
                      <a:pt x="364852" y="583"/>
                    </a:moveTo>
                    <a:cubicBezTo>
                      <a:pt x="376004" y="2939"/>
                      <a:pt x="386354" y="11635"/>
                      <a:pt x="386354" y="11635"/>
                    </a:cubicBezTo>
                    <a:cubicBezTo>
                      <a:pt x="467513" y="89250"/>
                      <a:pt x="395753" y="168802"/>
                      <a:pt x="395753" y="168802"/>
                    </a:cubicBezTo>
                    <a:cubicBezTo>
                      <a:pt x="363378" y="207610"/>
                      <a:pt x="370390" y="227945"/>
                      <a:pt x="370390" y="227945"/>
                    </a:cubicBezTo>
                    <a:cubicBezTo>
                      <a:pt x="380535" y="254835"/>
                      <a:pt x="468483" y="236437"/>
                      <a:pt x="468483" y="236437"/>
                    </a:cubicBezTo>
                    <a:cubicBezTo>
                      <a:pt x="610885" y="210366"/>
                      <a:pt x="567545" y="315021"/>
                      <a:pt x="567545" y="315021"/>
                    </a:cubicBezTo>
                    <a:cubicBezTo>
                      <a:pt x="557027" y="335728"/>
                      <a:pt x="567545" y="354276"/>
                      <a:pt x="567545" y="354276"/>
                    </a:cubicBezTo>
                    <a:cubicBezTo>
                      <a:pt x="583359" y="375877"/>
                      <a:pt x="560384" y="393605"/>
                      <a:pt x="560384" y="393605"/>
                    </a:cubicBezTo>
                    <a:cubicBezTo>
                      <a:pt x="544794" y="408502"/>
                      <a:pt x="554566" y="425858"/>
                      <a:pt x="554566" y="425858"/>
                    </a:cubicBezTo>
                    <a:cubicBezTo>
                      <a:pt x="573140" y="463995"/>
                      <a:pt x="535096" y="488055"/>
                      <a:pt x="535096" y="488055"/>
                    </a:cubicBezTo>
                    <a:cubicBezTo>
                      <a:pt x="521968" y="497887"/>
                      <a:pt x="526965" y="514870"/>
                      <a:pt x="526965" y="514870"/>
                    </a:cubicBezTo>
                    <a:cubicBezTo>
                      <a:pt x="532411" y="540717"/>
                      <a:pt x="505780" y="560456"/>
                      <a:pt x="505780" y="560456"/>
                    </a:cubicBezTo>
                    <a:cubicBezTo>
                      <a:pt x="475420" y="583994"/>
                      <a:pt x="375761" y="581685"/>
                      <a:pt x="375761" y="581685"/>
                    </a:cubicBezTo>
                    <a:cubicBezTo>
                      <a:pt x="326677" y="581685"/>
                      <a:pt x="251187" y="563808"/>
                      <a:pt x="251187" y="563808"/>
                    </a:cubicBezTo>
                    <a:cubicBezTo>
                      <a:pt x="209936" y="549432"/>
                      <a:pt x="170997" y="550922"/>
                      <a:pt x="158913" y="551145"/>
                    </a:cubicBezTo>
                    <a:lnTo>
                      <a:pt x="158913" y="321427"/>
                    </a:lnTo>
                    <a:cubicBezTo>
                      <a:pt x="195166" y="320384"/>
                      <a:pt x="216873" y="254314"/>
                      <a:pt x="216873" y="254314"/>
                    </a:cubicBezTo>
                    <a:cubicBezTo>
                      <a:pt x="233135" y="196139"/>
                      <a:pt x="311609" y="120535"/>
                      <a:pt x="311609" y="120535"/>
                    </a:cubicBezTo>
                    <a:cubicBezTo>
                      <a:pt x="339508" y="81280"/>
                      <a:pt x="332048" y="78301"/>
                      <a:pt x="338538" y="27575"/>
                    </a:cubicBezTo>
                    <a:cubicBezTo>
                      <a:pt x="341745" y="2212"/>
                      <a:pt x="353700" y="-1773"/>
                      <a:pt x="364852" y="58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</a:p>
            </p:txBody>
          </p:sp>
          <p:sp>
            <p:nvSpPr>
              <p:cNvPr id="32" name="Text1" descr="80392fbd-c06e-4def-81f8-04d23c51f24d"/>
              <p:cNvSpPr txBox="true"/>
              <p:nvPr/>
            </p:nvSpPr>
            <p:spPr>
              <a:xfrm>
                <a:off x="673100" y="2555794"/>
                <a:ext cx="3335939" cy="6019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中央、省、市系列政策出台，资金支持力度加大。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3" name="Bullet1" descr="f067c716-a006-4c0a-9593-e9d0be2964d9"/>
              <p:cNvSpPr txBox="true"/>
              <p:nvPr/>
            </p:nvSpPr>
            <p:spPr>
              <a:xfrm>
                <a:off x="673100" y="2215528"/>
                <a:ext cx="3335939" cy="3402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 lnSpcReduction="10000"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宏观政策效应显现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6" name="组合 35" descr="8ff24182-4a93-4f60-b0d4-7452af91ddb4"/>
            <p:cNvGrpSpPr/>
            <p:nvPr/>
          </p:nvGrpSpPr>
          <p:grpSpPr>
            <a:xfrm>
              <a:off x="4963846" y="2985956"/>
              <a:ext cx="6555054" cy="942247"/>
              <a:chOff x="4963846" y="2985956"/>
              <a:chExt cx="6555054" cy="942247"/>
            </a:xfrm>
          </p:grpSpPr>
          <p:sp>
            <p:nvSpPr>
              <p:cNvPr id="6" name="IconBackground2" descr="5fd4c941-8600-4f2f-a02c-1cbe4e463b8e"/>
              <p:cNvSpPr/>
              <p:nvPr/>
            </p:nvSpPr>
            <p:spPr>
              <a:xfrm rot="16200000">
                <a:off x="5641613" y="2319607"/>
                <a:ext cx="908774" cy="2264307"/>
              </a:xfrm>
              <a:prstGeom prst="flowChartOnlineStorag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7" name="Icon2" descr="e6d5cc1f-754b-4604-bba3-3c15a827a680"/>
              <p:cNvSpPr/>
              <p:nvPr/>
            </p:nvSpPr>
            <p:spPr bwMode="auto">
              <a:xfrm>
                <a:off x="5906623" y="3368062"/>
                <a:ext cx="378752" cy="378180"/>
              </a:xfrm>
              <a:custGeom>
                <a:avLst/>
                <a:gdLst>
                  <a:gd name="T0" fmla="*/ 3060 w 6120"/>
                  <a:gd name="T1" fmla="*/ 0 h 6120"/>
                  <a:gd name="T2" fmla="*/ 0 w 6120"/>
                  <a:gd name="T3" fmla="*/ 3060 h 6120"/>
                  <a:gd name="T4" fmla="*/ 3060 w 6120"/>
                  <a:gd name="T5" fmla="*/ 6120 h 6120"/>
                  <a:gd name="T6" fmla="*/ 6120 w 6120"/>
                  <a:gd name="T7" fmla="*/ 3060 h 6120"/>
                  <a:gd name="T8" fmla="*/ 3060 w 6120"/>
                  <a:gd name="T9" fmla="*/ 0 h 6120"/>
                  <a:gd name="T10" fmla="*/ 4635 w 6120"/>
                  <a:gd name="T11" fmla="*/ 4862 h 6120"/>
                  <a:gd name="T12" fmla="*/ 3060 w 6120"/>
                  <a:gd name="T13" fmla="*/ 5453 h 6120"/>
                  <a:gd name="T14" fmla="*/ 1486 w 6120"/>
                  <a:gd name="T15" fmla="*/ 4862 h 6120"/>
                  <a:gd name="T16" fmla="*/ 1416 w 6120"/>
                  <a:gd name="T17" fmla="*/ 4655 h 6120"/>
                  <a:gd name="T18" fmla="*/ 2632 w 6120"/>
                  <a:gd name="T19" fmla="*/ 3147 h 6120"/>
                  <a:gd name="T20" fmla="*/ 2107 w 6120"/>
                  <a:gd name="T21" fmla="*/ 2147 h 6120"/>
                  <a:gd name="T22" fmla="*/ 3060 w 6120"/>
                  <a:gd name="T23" fmla="*/ 1027 h 6120"/>
                  <a:gd name="T24" fmla="*/ 4013 w 6120"/>
                  <a:gd name="T25" fmla="*/ 2147 h 6120"/>
                  <a:gd name="T26" fmla="*/ 3488 w 6120"/>
                  <a:gd name="T27" fmla="*/ 3147 h 6120"/>
                  <a:gd name="T28" fmla="*/ 4705 w 6120"/>
                  <a:gd name="T29" fmla="*/ 4654 h 6120"/>
                  <a:gd name="T30" fmla="*/ 4635 w 6120"/>
                  <a:gd name="T31" fmla="*/ 4862 h 6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120" h="6120">
                    <a:moveTo>
                      <a:pt x="3060" y="0"/>
                    </a:moveTo>
                    <a:cubicBezTo>
                      <a:pt x="1367" y="0"/>
                      <a:pt x="0" y="1371"/>
                      <a:pt x="0" y="3060"/>
                    </a:cubicBezTo>
                    <a:cubicBezTo>
                      <a:pt x="0" y="4751"/>
                      <a:pt x="1370" y="6120"/>
                      <a:pt x="3060" y="6120"/>
                    </a:cubicBezTo>
                    <a:cubicBezTo>
                      <a:pt x="4758" y="6120"/>
                      <a:pt x="6120" y="4744"/>
                      <a:pt x="6120" y="3060"/>
                    </a:cubicBezTo>
                    <a:cubicBezTo>
                      <a:pt x="6120" y="1367"/>
                      <a:pt x="4748" y="0"/>
                      <a:pt x="3060" y="0"/>
                    </a:cubicBezTo>
                    <a:close/>
                    <a:moveTo>
                      <a:pt x="4635" y="4862"/>
                    </a:moveTo>
                    <a:cubicBezTo>
                      <a:pt x="4198" y="5245"/>
                      <a:pt x="3645" y="5453"/>
                      <a:pt x="3060" y="5453"/>
                    </a:cubicBezTo>
                    <a:cubicBezTo>
                      <a:pt x="2475" y="5453"/>
                      <a:pt x="1922" y="5245"/>
                      <a:pt x="1486" y="4862"/>
                    </a:cubicBezTo>
                    <a:cubicBezTo>
                      <a:pt x="1427" y="4811"/>
                      <a:pt x="1400" y="4731"/>
                      <a:pt x="1416" y="4655"/>
                    </a:cubicBezTo>
                    <a:cubicBezTo>
                      <a:pt x="1566" y="3919"/>
                      <a:pt x="2035" y="3338"/>
                      <a:pt x="2632" y="3147"/>
                    </a:cubicBezTo>
                    <a:cubicBezTo>
                      <a:pt x="2320" y="2963"/>
                      <a:pt x="2107" y="2584"/>
                      <a:pt x="2107" y="2147"/>
                    </a:cubicBezTo>
                    <a:cubicBezTo>
                      <a:pt x="2107" y="1528"/>
                      <a:pt x="2533" y="1027"/>
                      <a:pt x="3060" y="1027"/>
                    </a:cubicBezTo>
                    <a:cubicBezTo>
                      <a:pt x="3587" y="1027"/>
                      <a:pt x="4013" y="1528"/>
                      <a:pt x="4013" y="2147"/>
                    </a:cubicBezTo>
                    <a:cubicBezTo>
                      <a:pt x="4013" y="2584"/>
                      <a:pt x="3800" y="2963"/>
                      <a:pt x="3488" y="3147"/>
                    </a:cubicBezTo>
                    <a:cubicBezTo>
                      <a:pt x="4085" y="3338"/>
                      <a:pt x="4554" y="3918"/>
                      <a:pt x="4705" y="4654"/>
                    </a:cubicBezTo>
                    <a:cubicBezTo>
                      <a:pt x="4720" y="4731"/>
                      <a:pt x="4694" y="4811"/>
                      <a:pt x="4635" y="48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</a:p>
            </p:txBody>
          </p:sp>
          <p:sp>
            <p:nvSpPr>
              <p:cNvPr id="26" name="Text2" descr="3eabf6d0-1bf2-4d18-b2ee-7ed0f8744a7e"/>
              <p:cNvSpPr txBox="true"/>
              <p:nvPr/>
            </p:nvSpPr>
            <p:spPr>
              <a:xfrm>
                <a:off x="8182961" y="3326222"/>
                <a:ext cx="3335939" cy="6019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白河南热电厂等项目启动，为高质量发展注入动力。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7" name="Bullet2" descr="ed58df93-3b5e-457b-9c6a-c4e760f0fab3"/>
              <p:cNvSpPr txBox="true"/>
              <p:nvPr/>
            </p:nvSpPr>
            <p:spPr>
              <a:xfrm>
                <a:off x="8182961" y="2985956"/>
                <a:ext cx="3335939" cy="3402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 lnSpcReduction="10000"/>
              </a:bodyPr>
              <a:lstStyle/>
              <a:p>
                <a:pPr algn="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宛城重大项目启动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8" name="组合 37" descr="4539f757-76d6-4cc2-b2ac-31bf0c6005ba"/>
            <p:cNvGrpSpPr/>
            <p:nvPr/>
          </p:nvGrpSpPr>
          <p:grpSpPr>
            <a:xfrm>
              <a:off x="673100" y="3638412"/>
              <a:ext cx="6555053" cy="1005318"/>
              <a:chOff x="673100" y="3638412"/>
              <a:chExt cx="6555053" cy="1005318"/>
            </a:xfrm>
          </p:grpSpPr>
          <p:sp>
            <p:nvSpPr>
              <p:cNvPr id="10" name="IconBackground3" descr="01b196bd-833a-430d-9bdd-a4e2e1e7539e"/>
              <p:cNvSpPr/>
              <p:nvPr/>
            </p:nvSpPr>
            <p:spPr>
              <a:xfrm rot="16200000">
                <a:off x="5641613" y="3057189"/>
                <a:ext cx="908774" cy="2264307"/>
              </a:xfrm>
              <a:prstGeom prst="flowChartOnlineStorage">
                <a:avLst/>
              </a:prstGeom>
              <a:solidFill>
                <a:schemeClr val="tx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1" name="Icon3" descr="5bd79a1f-7716-45bf-8d06-831f9c5ecece"/>
              <p:cNvSpPr/>
              <p:nvPr/>
            </p:nvSpPr>
            <p:spPr bwMode="auto">
              <a:xfrm>
                <a:off x="5906623" y="4109625"/>
                <a:ext cx="378752" cy="370218"/>
              </a:xfrm>
              <a:custGeom>
                <a:avLst/>
                <a:gdLst>
                  <a:gd name="connsiteX0" fmla="*/ 163904 w 607933"/>
                  <a:gd name="connsiteY0" fmla="*/ 368072 h 594235"/>
                  <a:gd name="connsiteX1" fmla="*/ 194698 w 607933"/>
                  <a:gd name="connsiteY1" fmla="*/ 416677 h 594235"/>
                  <a:gd name="connsiteX2" fmla="*/ 52648 w 607933"/>
                  <a:gd name="connsiteY2" fmla="*/ 475202 h 594235"/>
                  <a:gd name="connsiteX3" fmla="*/ 303966 w 607933"/>
                  <a:gd name="connsiteY3" fmla="*/ 542654 h 594235"/>
                  <a:gd name="connsiteX4" fmla="*/ 555285 w 607933"/>
                  <a:gd name="connsiteY4" fmla="*/ 475202 h 594235"/>
                  <a:gd name="connsiteX5" fmla="*/ 412242 w 607933"/>
                  <a:gd name="connsiteY5" fmla="*/ 416677 h 594235"/>
                  <a:gd name="connsiteX6" fmla="*/ 444030 w 607933"/>
                  <a:gd name="connsiteY6" fmla="*/ 368072 h 594235"/>
                  <a:gd name="connsiteX7" fmla="*/ 607933 w 607933"/>
                  <a:gd name="connsiteY7" fmla="*/ 475202 h 594235"/>
                  <a:gd name="connsiteX8" fmla="*/ 303966 w 607933"/>
                  <a:gd name="connsiteY8" fmla="*/ 594235 h 594235"/>
                  <a:gd name="connsiteX9" fmla="*/ 0 w 607933"/>
                  <a:gd name="connsiteY9" fmla="*/ 475202 h 594235"/>
                  <a:gd name="connsiteX10" fmla="*/ 163904 w 607933"/>
                  <a:gd name="connsiteY10" fmla="*/ 368072 h 594235"/>
                  <a:gd name="connsiteX11" fmla="*/ 304444 w 607933"/>
                  <a:gd name="connsiteY11" fmla="*/ 119134 h 594235"/>
                  <a:gd name="connsiteX12" fmla="*/ 368550 w 607933"/>
                  <a:gd name="connsiteY12" fmla="*/ 183559 h 594235"/>
                  <a:gd name="connsiteX13" fmla="*/ 304444 w 607933"/>
                  <a:gd name="connsiteY13" fmla="*/ 247984 h 594235"/>
                  <a:gd name="connsiteX14" fmla="*/ 240338 w 607933"/>
                  <a:gd name="connsiteY14" fmla="*/ 183559 h 594235"/>
                  <a:gd name="connsiteX15" fmla="*/ 304444 w 607933"/>
                  <a:gd name="connsiteY15" fmla="*/ 119134 h 594235"/>
                  <a:gd name="connsiteX16" fmla="*/ 304941 w 607933"/>
                  <a:gd name="connsiteY16" fmla="*/ 78375 h 594235"/>
                  <a:gd name="connsiteX17" fmla="*/ 198655 w 607933"/>
                  <a:gd name="connsiteY17" fmla="*/ 183536 h 594235"/>
                  <a:gd name="connsiteX18" fmla="*/ 304941 w 607933"/>
                  <a:gd name="connsiteY18" fmla="*/ 288698 h 594235"/>
                  <a:gd name="connsiteX19" fmla="*/ 410234 w 607933"/>
                  <a:gd name="connsiteY19" fmla="*/ 183536 h 594235"/>
                  <a:gd name="connsiteX20" fmla="*/ 304941 w 607933"/>
                  <a:gd name="connsiteY20" fmla="*/ 78375 h 594235"/>
                  <a:gd name="connsiteX21" fmla="*/ 304941 w 607933"/>
                  <a:gd name="connsiteY21" fmla="*/ 0 h 594235"/>
                  <a:gd name="connsiteX22" fmla="*/ 482747 w 607933"/>
                  <a:gd name="connsiteY22" fmla="*/ 178576 h 594235"/>
                  <a:gd name="connsiteX23" fmla="*/ 338714 w 607933"/>
                  <a:gd name="connsiteY23" fmla="*/ 454376 h 594235"/>
                  <a:gd name="connsiteX24" fmla="*/ 304941 w 607933"/>
                  <a:gd name="connsiteY24" fmla="*/ 472234 h 594235"/>
                  <a:gd name="connsiteX25" fmla="*/ 270175 w 607933"/>
                  <a:gd name="connsiteY25" fmla="*/ 454376 h 594235"/>
                  <a:gd name="connsiteX26" fmla="*/ 126142 w 607933"/>
                  <a:gd name="connsiteY26" fmla="*/ 178576 h 594235"/>
                  <a:gd name="connsiteX27" fmla="*/ 304941 w 607933"/>
                  <a:gd name="connsiteY27" fmla="*/ 0 h 594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07933" h="594235">
                    <a:moveTo>
                      <a:pt x="163904" y="368072"/>
                    </a:moveTo>
                    <a:cubicBezTo>
                      <a:pt x="173837" y="383943"/>
                      <a:pt x="183771" y="399814"/>
                      <a:pt x="194698" y="416677"/>
                    </a:cubicBezTo>
                    <a:cubicBezTo>
                      <a:pt x="100329" y="430564"/>
                      <a:pt x="52648" y="460323"/>
                      <a:pt x="52648" y="475202"/>
                    </a:cubicBezTo>
                    <a:cubicBezTo>
                      <a:pt x="52648" y="495041"/>
                      <a:pt x="138076" y="542654"/>
                      <a:pt x="303966" y="542654"/>
                    </a:cubicBezTo>
                    <a:cubicBezTo>
                      <a:pt x="469857" y="542654"/>
                      <a:pt x="555285" y="495041"/>
                      <a:pt x="555285" y="475202"/>
                    </a:cubicBezTo>
                    <a:cubicBezTo>
                      <a:pt x="555285" y="460323"/>
                      <a:pt x="506611" y="430564"/>
                      <a:pt x="412242" y="416677"/>
                    </a:cubicBezTo>
                    <a:cubicBezTo>
                      <a:pt x="424162" y="399814"/>
                      <a:pt x="434096" y="383943"/>
                      <a:pt x="444030" y="368072"/>
                    </a:cubicBezTo>
                    <a:cubicBezTo>
                      <a:pt x="536412" y="385927"/>
                      <a:pt x="607933" y="421637"/>
                      <a:pt x="607933" y="475202"/>
                    </a:cubicBezTo>
                    <a:cubicBezTo>
                      <a:pt x="607933" y="553565"/>
                      <a:pt x="454956" y="594235"/>
                      <a:pt x="303966" y="594235"/>
                    </a:cubicBezTo>
                    <a:cubicBezTo>
                      <a:pt x="152977" y="594235"/>
                      <a:pt x="0" y="553565"/>
                      <a:pt x="0" y="475202"/>
                    </a:cubicBezTo>
                    <a:cubicBezTo>
                      <a:pt x="0" y="421637"/>
                      <a:pt x="70528" y="385927"/>
                      <a:pt x="163904" y="368072"/>
                    </a:cubicBezTo>
                    <a:close/>
                    <a:moveTo>
                      <a:pt x="304444" y="119134"/>
                    </a:moveTo>
                    <a:cubicBezTo>
                      <a:pt x="339849" y="119134"/>
                      <a:pt x="368550" y="147978"/>
                      <a:pt x="368550" y="183559"/>
                    </a:cubicBezTo>
                    <a:cubicBezTo>
                      <a:pt x="368550" y="219140"/>
                      <a:pt x="339849" y="247984"/>
                      <a:pt x="304444" y="247984"/>
                    </a:cubicBezTo>
                    <a:cubicBezTo>
                      <a:pt x="269039" y="247984"/>
                      <a:pt x="240338" y="219140"/>
                      <a:pt x="240338" y="183559"/>
                    </a:cubicBezTo>
                    <a:cubicBezTo>
                      <a:pt x="240338" y="147978"/>
                      <a:pt x="269039" y="119134"/>
                      <a:pt x="304444" y="119134"/>
                    </a:cubicBezTo>
                    <a:close/>
                    <a:moveTo>
                      <a:pt x="304941" y="78375"/>
                    </a:moveTo>
                    <a:cubicBezTo>
                      <a:pt x="246335" y="78375"/>
                      <a:pt x="198655" y="125003"/>
                      <a:pt x="198655" y="183536"/>
                    </a:cubicBezTo>
                    <a:cubicBezTo>
                      <a:pt x="198655" y="242070"/>
                      <a:pt x="246335" y="288698"/>
                      <a:pt x="304941" y="288698"/>
                    </a:cubicBezTo>
                    <a:cubicBezTo>
                      <a:pt x="362554" y="288698"/>
                      <a:pt x="410234" y="242070"/>
                      <a:pt x="410234" y="183536"/>
                    </a:cubicBezTo>
                    <a:cubicBezTo>
                      <a:pt x="410234" y="125003"/>
                      <a:pt x="362554" y="78375"/>
                      <a:pt x="304941" y="78375"/>
                    </a:cubicBezTo>
                    <a:close/>
                    <a:moveTo>
                      <a:pt x="304941" y="0"/>
                    </a:moveTo>
                    <a:cubicBezTo>
                      <a:pt x="403281" y="0"/>
                      <a:pt x="482747" y="80359"/>
                      <a:pt x="482747" y="178576"/>
                    </a:cubicBezTo>
                    <a:cubicBezTo>
                      <a:pt x="482747" y="249014"/>
                      <a:pt x="391361" y="383938"/>
                      <a:pt x="338714" y="454376"/>
                    </a:cubicBezTo>
                    <a:cubicBezTo>
                      <a:pt x="330768" y="465289"/>
                      <a:pt x="317854" y="472234"/>
                      <a:pt x="304941" y="472234"/>
                    </a:cubicBezTo>
                    <a:cubicBezTo>
                      <a:pt x="291035" y="472234"/>
                      <a:pt x="278121" y="465289"/>
                      <a:pt x="270175" y="454376"/>
                    </a:cubicBezTo>
                    <a:cubicBezTo>
                      <a:pt x="217528" y="383938"/>
                      <a:pt x="126142" y="249014"/>
                      <a:pt x="126142" y="178576"/>
                    </a:cubicBezTo>
                    <a:cubicBezTo>
                      <a:pt x="126142" y="80359"/>
                      <a:pt x="205608" y="0"/>
                      <a:pt x="3049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Ctr="false">
                <a:normAutofit/>
              </a:bodyPr>
              <a:lstStyle/>
              <a:p>
                <a:pPr algn="l"/>
              </a:p>
            </p:txBody>
          </p:sp>
          <p:sp>
            <p:nvSpPr>
              <p:cNvPr id="30" name="Text3" descr="491999b4-95b1-4b7e-8a86-eaa96ed9c6ba"/>
              <p:cNvSpPr txBox="true"/>
              <p:nvPr/>
            </p:nvSpPr>
            <p:spPr>
              <a:xfrm>
                <a:off x="673100" y="3978678"/>
                <a:ext cx="3335939" cy="6019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农运会等历史遗留问题基本解决，利于集中精力谋发展。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1" name="Bullet3" descr="89e53761-02b8-40d7-88da-582fa84bc8a1"/>
              <p:cNvSpPr txBox="true"/>
              <p:nvPr/>
            </p:nvSpPr>
            <p:spPr>
              <a:xfrm>
                <a:off x="673100" y="3638412"/>
                <a:ext cx="3335939" cy="3402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 lnSpcReduction="10000"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历史包袱即将卸下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9" name="组合 38" descr="6aa0aa26-6325-4324-a74c-d92b46eae849"/>
            <p:cNvGrpSpPr/>
            <p:nvPr/>
          </p:nvGrpSpPr>
          <p:grpSpPr>
            <a:xfrm>
              <a:off x="4963846" y="4459898"/>
              <a:ext cx="6555054" cy="942247"/>
              <a:chOff x="4963846" y="4459898"/>
              <a:chExt cx="6555054" cy="942247"/>
            </a:xfrm>
          </p:grpSpPr>
          <p:sp>
            <p:nvSpPr>
              <p:cNvPr id="12" name="IconBackground4" descr="15b75421-1f7d-4f09-99b9-cdcaec46035c"/>
              <p:cNvSpPr/>
              <p:nvPr/>
            </p:nvSpPr>
            <p:spPr>
              <a:xfrm rot="16200000">
                <a:off x="5641613" y="3794770"/>
                <a:ext cx="908774" cy="2264307"/>
              </a:xfrm>
              <a:prstGeom prst="flowChartOnlineStorag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3" name="Icon4" descr="3e88b674-c491-43a2-8133-10cf36244f33"/>
              <p:cNvSpPr/>
              <p:nvPr/>
            </p:nvSpPr>
            <p:spPr bwMode="auto">
              <a:xfrm>
                <a:off x="5906624" y="4846990"/>
                <a:ext cx="378751" cy="370650"/>
              </a:xfrm>
              <a:custGeom>
                <a:avLst/>
                <a:gdLst>
                  <a:gd name="T0" fmla="*/ 3915 w 4537"/>
                  <a:gd name="T1" fmla="*/ 1659 h 4447"/>
                  <a:gd name="T2" fmla="*/ 3838 w 4537"/>
                  <a:gd name="T3" fmla="*/ 1476 h 4447"/>
                  <a:gd name="T4" fmla="*/ 4033 w 4537"/>
                  <a:gd name="T5" fmla="*/ 808 h 4447"/>
                  <a:gd name="T6" fmla="*/ 3695 w 4537"/>
                  <a:gd name="T7" fmla="*/ 478 h 4447"/>
                  <a:gd name="T8" fmla="*/ 3662 w 4537"/>
                  <a:gd name="T9" fmla="*/ 450 h 4447"/>
                  <a:gd name="T10" fmla="*/ 3623 w 4537"/>
                  <a:gd name="T11" fmla="*/ 450 h 4447"/>
                  <a:gd name="T12" fmla="*/ 3027 w 4537"/>
                  <a:gd name="T13" fmla="*/ 683 h 4447"/>
                  <a:gd name="T14" fmla="*/ 2837 w 4537"/>
                  <a:gd name="T15" fmla="*/ 606 h 4447"/>
                  <a:gd name="T16" fmla="*/ 2496 w 4537"/>
                  <a:gd name="T17" fmla="*/ 1 h 4447"/>
                  <a:gd name="T18" fmla="*/ 2020 w 4537"/>
                  <a:gd name="T19" fmla="*/ 1 h 4447"/>
                  <a:gd name="T20" fmla="*/ 1694 w 4537"/>
                  <a:gd name="T21" fmla="*/ 609 h 4447"/>
                  <a:gd name="T22" fmla="*/ 1505 w 4537"/>
                  <a:gd name="T23" fmla="*/ 685 h 4447"/>
                  <a:gd name="T24" fmla="*/ 899 w 4537"/>
                  <a:gd name="T25" fmla="*/ 464 h 4447"/>
                  <a:gd name="T26" fmla="*/ 854 w 4537"/>
                  <a:gd name="T27" fmla="*/ 466 h 4447"/>
                  <a:gd name="T28" fmla="*/ 491 w 4537"/>
                  <a:gd name="T29" fmla="*/ 822 h 4447"/>
                  <a:gd name="T30" fmla="*/ 696 w 4537"/>
                  <a:gd name="T31" fmla="*/ 1481 h 4447"/>
                  <a:gd name="T32" fmla="*/ 619 w 4537"/>
                  <a:gd name="T33" fmla="*/ 1664 h 4447"/>
                  <a:gd name="T34" fmla="*/ 0 w 4537"/>
                  <a:gd name="T35" fmla="*/ 1999 h 4447"/>
                  <a:gd name="T36" fmla="*/ 0 w 4537"/>
                  <a:gd name="T37" fmla="*/ 2467 h 4447"/>
                  <a:gd name="T38" fmla="*/ 621 w 4537"/>
                  <a:gd name="T39" fmla="*/ 2789 h 4447"/>
                  <a:gd name="T40" fmla="*/ 698 w 4537"/>
                  <a:gd name="T41" fmla="*/ 2971 h 4447"/>
                  <a:gd name="T42" fmla="*/ 503 w 4537"/>
                  <a:gd name="T43" fmla="*/ 3638 h 4447"/>
                  <a:gd name="T44" fmla="*/ 841 w 4537"/>
                  <a:gd name="T45" fmla="*/ 3969 h 4447"/>
                  <a:gd name="T46" fmla="*/ 874 w 4537"/>
                  <a:gd name="T47" fmla="*/ 3998 h 4447"/>
                  <a:gd name="T48" fmla="*/ 914 w 4537"/>
                  <a:gd name="T49" fmla="*/ 3998 h 4447"/>
                  <a:gd name="T50" fmla="*/ 1510 w 4537"/>
                  <a:gd name="T51" fmla="*/ 3764 h 4447"/>
                  <a:gd name="T52" fmla="*/ 1698 w 4537"/>
                  <a:gd name="T53" fmla="*/ 3841 h 4447"/>
                  <a:gd name="T54" fmla="*/ 2040 w 4537"/>
                  <a:gd name="T55" fmla="*/ 4446 h 4447"/>
                  <a:gd name="T56" fmla="*/ 2517 w 4537"/>
                  <a:gd name="T57" fmla="*/ 4446 h 4447"/>
                  <a:gd name="T58" fmla="*/ 2843 w 4537"/>
                  <a:gd name="T59" fmla="*/ 3839 h 4447"/>
                  <a:gd name="T60" fmla="*/ 3032 w 4537"/>
                  <a:gd name="T61" fmla="*/ 3762 h 4447"/>
                  <a:gd name="T62" fmla="*/ 3637 w 4537"/>
                  <a:gd name="T63" fmla="*/ 3983 h 4447"/>
                  <a:gd name="T64" fmla="*/ 3682 w 4537"/>
                  <a:gd name="T65" fmla="*/ 3982 h 4447"/>
                  <a:gd name="T66" fmla="*/ 4048 w 4537"/>
                  <a:gd name="T67" fmla="*/ 3623 h 4447"/>
                  <a:gd name="T68" fmla="*/ 3841 w 4537"/>
                  <a:gd name="T69" fmla="*/ 2966 h 4447"/>
                  <a:gd name="T70" fmla="*/ 3917 w 4537"/>
                  <a:gd name="T71" fmla="*/ 2783 h 4447"/>
                  <a:gd name="T72" fmla="*/ 4537 w 4537"/>
                  <a:gd name="T73" fmla="*/ 2447 h 4447"/>
                  <a:gd name="T74" fmla="*/ 4537 w 4537"/>
                  <a:gd name="T75" fmla="*/ 1980 h 4447"/>
                  <a:gd name="T76" fmla="*/ 3915 w 4537"/>
                  <a:gd name="T77" fmla="*/ 1659 h 4447"/>
                  <a:gd name="T78" fmla="*/ 2268 w 4537"/>
                  <a:gd name="T79" fmla="*/ 3001 h 4447"/>
                  <a:gd name="T80" fmla="*/ 1475 w 4537"/>
                  <a:gd name="T81" fmla="*/ 2223 h 4447"/>
                  <a:gd name="T82" fmla="*/ 2268 w 4537"/>
                  <a:gd name="T83" fmla="*/ 1446 h 4447"/>
                  <a:gd name="T84" fmla="*/ 3061 w 4537"/>
                  <a:gd name="T85" fmla="*/ 2223 h 4447"/>
                  <a:gd name="T86" fmla="*/ 2268 w 4537"/>
                  <a:gd name="T87" fmla="*/ 3001 h 4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537" h="4447">
                    <a:moveTo>
                      <a:pt x="3915" y="1659"/>
                    </a:moveTo>
                    <a:lnTo>
                      <a:pt x="3838" y="1476"/>
                    </a:lnTo>
                    <a:cubicBezTo>
                      <a:pt x="4102" y="878"/>
                      <a:pt x="4085" y="860"/>
                      <a:pt x="4033" y="808"/>
                    </a:cubicBezTo>
                    <a:lnTo>
                      <a:pt x="3695" y="478"/>
                    </a:lnTo>
                    <a:lnTo>
                      <a:pt x="3662" y="450"/>
                    </a:lnTo>
                    <a:lnTo>
                      <a:pt x="3623" y="450"/>
                    </a:lnTo>
                    <a:cubicBezTo>
                      <a:pt x="3602" y="450"/>
                      <a:pt x="3540" y="450"/>
                      <a:pt x="3027" y="683"/>
                    </a:cubicBezTo>
                    <a:lnTo>
                      <a:pt x="2837" y="606"/>
                    </a:lnTo>
                    <a:cubicBezTo>
                      <a:pt x="2593" y="1"/>
                      <a:pt x="2568" y="1"/>
                      <a:pt x="2496" y="1"/>
                    </a:cubicBezTo>
                    <a:lnTo>
                      <a:pt x="2020" y="1"/>
                    </a:lnTo>
                    <a:cubicBezTo>
                      <a:pt x="1948" y="1"/>
                      <a:pt x="1920" y="0"/>
                      <a:pt x="1694" y="609"/>
                    </a:cubicBezTo>
                    <a:lnTo>
                      <a:pt x="1505" y="685"/>
                    </a:lnTo>
                    <a:cubicBezTo>
                      <a:pt x="1158" y="538"/>
                      <a:pt x="954" y="464"/>
                      <a:pt x="899" y="464"/>
                    </a:cubicBezTo>
                    <a:lnTo>
                      <a:pt x="854" y="466"/>
                    </a:lnTo>
                    <a:lnTo>
                      <a:pt x="491" y="822"/>
                    </a:lnTo>
                    <a:cubicBezTo>
                      <a:pt x="436" y="874"/>
                      <a:pt x="416" y="892"/>
                      <a:pt x="696" y="1481"/>
                    </a:cubicBezTo>
                    <a:lnTo>
                      <a:pt x="619" y="1664"/>
                    </a:lnTo>
                    <a:cubicBezTo>
                      <a:pt x="0" y="1903"/>
                      <a:pt x="0" y="1926"/>
                      <a:pt x="0" y="1999"/>
                    </a:cubicBezTo>
                    <a:lnTo>
                      <a:pt x="0" y="2467"/>
                    </a:lnTo>
                    <a:cubicBezTo>
                      <a:pt x="0" y="2540"/>
                      <a:pt x="0" y="2566"/>
                      <a:pt x="621" y="2789"/>
                    </a:cubicBezTo>
                    <a:lnTo>
                      <a:pt x="698" y="2971"/>
                    </a:lnTo>
                    <a:cubicBezTo>
                      <a:pt x="434" y="3569"/>
                      <a:pt x="451" y="3587"/>
                      <a:pt x="503" y="3638"/>
                    </a:cubicBezTo>
                    <a:lnTo>
                      <a:pt x="841" y="3969"/>
                    </a:lnTo>
                    <a:lnTo>
                      <a:pt x="874" y="3998"/>
                    </a:lnTo>
                    <a:lnTo>
                      <a:pt x="914" y="3998"/>
                    </a:lnTo>
                    <a:cubicBezTo>
                      <a:pt x="934" y="3998"/>
                      <a:pt x="995" y="3998"/>
                      <a:pt x="1510" y="3764"/>
                    </a:cubicBezTo>
                    <a:lnTo>
                      <a:pt x="1698" y="3841"/>
                    </a:lnTo>
                    <a:cubicBezTo>
                      <a:pt x="1943" y="4447"/>
                      <a:pt x="1968" y="4446"/>
                      <a:pt x="2040" y="4446"/>
                    </a:cubicBezTo>
                    <a:lnTo>
                      <a:pt x="2517" y="4446"/>
                    </a:lnTo>
                    <a:cubicBezTo>
                      <a:pt x="2589" y="4446"/>
                      <a:pt x="2615" y="4446"/>
                      <a:pt x="2843" y="3839"/>
                    </a:cubicBezTo>
                    <a:lnTo>
                      <a:pt x="3032" y="3762"/>
                    </a:lnTo>
                    <a:cubicBezTo>
                      <a:pt x="3379" y="3909"/>
                      <a:pt x="3582" y="3983"/>
                      <a:pt x="3637" y="3983"/>
                    </a:cubicBezTo>
                    <a:lnTo>
                      <a:pt x="3682" y="3982"/>
                    </a:lnTo>
                    <a:lnTo>
                      <a:pt x="4048" y="3623"/>
                    </a:lnTo>
                    <a:cubicBezTo>
                      <a:pt x="4101" y="3571"/>
                      <a:pt x="4119" y="3552"/>
                      <a:pt x="3841" y="2966"/>
                    </a:cubicBezTo>
                    <a:lnTo>
                      <a:pt x="3917" y="2783"/>
                    </a:lnTo>
                    <a:cubicBezTo>
                      <a:pt x="4537" y="2544"/>
                      <a:pt x="4537" y="2519"/>
                      <a:pt x="4537" y="2447"/>
                    </a:cubicBezTo>
                    <a:lnTo>
                      <a:pt x="4537" y="1980"/>
                    </a:lnTo>
                    <a:cubicBezTo>
                      <a:pt x="4537" y="1906"/>
                      <a:pt x="4537" y="1881"/>
                      <a:pt x="3915" y="1659"/>
                    </a:cubicBezTo>
                    <a:close/>
                    <a:moveTo>
                      <a:pt x="2268" y="3001"/>
                    </a:moveTo>
                    <a:cubicBezTo>
                      <a:pt x="1831" y="3001"/>
                      <a:pt x="1475" y="2652"/>
                      <a:pt x="1475" y="2223"/>
                    </a:cubicBezTo>
                    <a:cubicBezTo>
                      <a:pt x="1475" y="1794"/>
                      <a:pt x="1831" y="1446"/>
                      <a:pt x="2268" y="1446"/>
                    </a:cubicBezTo>
                    <a:cubicBezTo>
                      <a:pt x="2705" y="1446"/>
                      <a:pt x="3061" y="1795"/>
                      <a:pt x="3061" y="2223"/>
                    </a:cubicBezTo>
                    <a:cubicBezTo>
                      <a:pt x="3061" y="2652"/>
                      <a:pt x="2705" y="3001"/>
                      <a:pt x="2268" y="300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</a:p>
            </p:txBody>
          </p:sp>
          <p:sp>
            <p:nvSpPr>
              <p:cNvPr id="24" name="Text4" descr="37300dce-3185-4334-bf11-fbd443390d4f"/>
              <p:cNvSpPr txBox="true"/>
              <p:nvPr/>
            </p:nvSpPr>
            <p:spPr>
              <a:xfrm>
                <a:off x="8182961" y="4800164"/>
                <a:ext cx="3335939" cy="6019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全区上下团结一心，干事创业激情高涨，是发展好时机。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5" name="Bullet4" descr="b4e7fb9d-8def-49ec-b4e5-d315b0f8e790"/>
              <p:cNvSpPr txBox="true"/>
              <p:nvPr/>
            </p:nvSpPr>
            <p:spPr>
              <a:xfrm>
                <a:off x="8182961" y="4459898"/>
                <a:ext cx="3335939" cy="3402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 lnSpcReduction="10000"/>
              </a:bodyPr>
              <a:lstStyle/>
              <a:p>
                <a:pPr algn="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干事创业氛围浓厚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7" name="组合 36" descr="0bec15f4-84eb-4594-a456-339c6d931290"/>
            <p:cNvGrpSpPr/>
            <p:nvPr/>
          </p:nvGrpSpPr>
          <p:grpSpPr>
            <a:xfrm>
              <a:off x="673100" y="5193379"/>
              <a:ext cx="6555757" cy="942247"/>
              <a:chOff x="673100" y="5193379"/>
              <a:chExt cx="6555757" cy="942247"/>
            </a:xfrm>
          </p:grpSpPr>
          <p:sp>
            <p:nvSpPr>
              <p:cNvPr id="8" name="IconBackground5" descr="ce7f0dfc-1536-41b2-8b6e-ed41d2bc6459"/>
              <p:cNvSpPr/>
              <p:nvPr/>
            </p:nvSpPr>
            <p:spPr>
              <a:xfrm rot="16200000">
                <a:off x="5641613" y="4531647"/>
                <a:ext cx="908774" cy="2265714"/>
              </a:xfrm>
              <a:prstGeom prst="flowChartOnlineStorage">
                <a:avLst/>
              </a:prstGeom>
              <a:solidFill>
                <a:schemeClr val="tx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9" name="Icon5" descr="a72b709a-1b2c-49a9-b2f5-77a68db6f043"/>
              <p:cNvSpPr/>
              <p:nvPr/>
            </p:nvSpPr>
            <p:spPr bwMode="auto">
              <a:xfrm>
                <a:off x="5917857" y="5561753"/>
                <a:ext cx="356283" cy="378753"/>
              </a:xfrm>
              <a:custGeom>
                <a:avLst/>
                <a:gdLst>
                  <a:gd name="T0" fmla="*/ 5573 w 7665"/>
                  <a:gd name="T1" fmla="*/ 3911 h 8160"/>
                  <a:gd name="T2" fmla="*/ 4313 w 7665"/>
                  <a:gd name="T3" fmla="*/ 3955 h 8160"/>
                  <a:gd name="T4" fmla="*/ 3511 w 7665"/>
                  <a:gd name="T5" fmla="*/ 2721 h 8160"/>
                  <a:gd name="T6" fmla="*/ 4612 w 7665"/>
                  <a:gd name="T7" fmla="*/ 2386 h 8160"/>
                  <a:gd name="T8" fmla="*/ 5309 w 7665"/>
                  <a:gd name="T9" fmla="*/ 2472 h 8160"/>
                  <a:gd name="T10" fmla="*/ 3648 w 7665"/>
                  <a:gd name="T11" fmla="*/ 7533 h 8160"/>
                  <a:gd name="T12" fmla="*/ 5037 w 7665"/>
                  <a:gd name="T13" fmla="*/ 6233 h 8160"/>
                  <a:gd name="T14" fmla="*/ 4919 w 7665"/>
                  <a:gd name="T15" fmla="*/ 6025 h 8160"/>
                  <a:gd name="T16" fmla="*/ 3511 w 7665"/>
                  <a:gd name="T17" fmla="*/ 7213 h 8160"/>
                  <a:gd name="T18" fmla="*/ 3577 w 7665"/>
                  <a:gd name="T19" fmla="*/ 7514 h 8160"/>
                  <a:gd name="T20" fmla="*/ 5309 w 7665"/>
                  <a:gd name="T21" fmla="*/ 5688 h 8160"/>
                  <a:gd name="T22" fmla="*/ 5573 w 7665"/>
                  <a:gd name="T23" fmla="*/ 4249 h 8160"/>
                  <a:gd name="T24" fmla="*/ 4561 w 7665"/>
                  <a:gd name="T25" fmla="*/ 4206 h 8160"/>
                  <a:gd name="T26" fmla="*/ 4857 w 7665"/>
                  <a:gd name="T27" fmla="*/ 5774 h 8160"/>
                  <a:gd name="T28" fmla="*/ 5309 w 7665"/>
                  <a:gd name="T29" fmla="*/ 5688 h 8160"/>
                  <a:gd name="T30" fmla="*/ 5589 w 7665"/>
                  <a:gd name="T31" fmla="*/ 2569 h 8160"/>
                  <a:gd name="T32" fmla="*/ 5973 w 7665"/>
                  <a:gd name="T33" fmla="*/ 3955 h 8160"/>
                  <a:gd name="T34" fmla="*/ 7625 w 7665"/>
                  <a:gd name="T35" fmla="*/ 3911 h 8160"/>
                  <a:gd name="T36" fmla="*/ 7338 w 7665"/>
                  <a:gd name="T37" fmla="*/ 2468 h 8160"/>
                  <a:gd name="T38" fmla="*/ 5718 w 7665"/>
                  <a:gd name="T39" fmla="*/ 2386 h 8160"/>
                  <a:gd name="T40" fmla="*/ 6930 w 7665"/>
                  <a:gd name="T41" fmla="*/ 6025 h 8160"/>
                  <a:gd name="T42" fmla="*/ 5368 w 7665"/>
                  <a:gd name="T43" fmla="*/ 6100 h 8160"/>
                  <a:gd name="T44" fmla="*/ 3511 w 7665"/>
                  <a:gd name="T45" fmla="*/ 7950 h 8160"/>
                  <a:gd name="T46" fmla="*/ 3649 w 7665"/>
                  <a:gd name="T47" fmla="*/ 8107 h 8160"/>
                  <a:gd name="T48" fmla="*/ 7051 w 7665"/>
                  <a:gd name="T49" fmla="*/ 6096 h 8160"/>
                  <a:gd name="T50" fmla="*/ 7525 w 7665"/>
                  <a:gd name="T51" fmla="*/ 4206 h 8160"/>
                  <a:gd name="T52" fmla="*/ 5836 w 7665"/>
                  <a:gd name="T53" fmla="*/ 4335 h 8160"/>
                  <a:gd name="T54" fmla="*/ 5606 w 7665"/>
                  <a:gd name="T55" fmla="*/ 5716 h 8160"/>
                  <a:gd name="T56" fmla="*/ 7212 w 7665"/>
                  <a:gd name="T57" fmla="*/ 5774 h 8160"/>
                  <a:gd name="T58" fmla="*/ 7662 w 7665"/>
                  <a:gd name="T59" fmla="*/ 4352 h 8160"/>
                  <a:gd name="T60" fmla="*/ 7525 w 7665"/>
                  <a:gd name="T61" fmla="*/ 4206 h 8160"/>
                  <a:gd name="T62" fmla="*/ 5368 w 7665"/>
                  <a:gd name="T63" fmla="*/ 2061 h 8160"/>
                  <a:gd name="T64" fmla="*/ 6930 w 7665"/>
                  <a:gd name="T65" fmla="*/ 2136 h 8160"/>
                  <a:gd name="T66" fmla="*/ 7046 w 7665"/>
                  <a:gd name="T67" fmla="*/ 1924 h 8160"/>
                  <a:gd name="T68" fmla="*/ 3511 w 7665"/>
                  <a:gd name="T69" fmla="*/ 210 h 8160"/>
                  <a:gd name="T70" fmla="*/ 4320 w 7665"/>
                  <a:gd name="T71" fmla="*/ 1361 h 8160"/>
                  <a:gd name="T72" fmla="*/ 4686 w 7665"/>
                  <a:gd name="T73" fmla="*/ 2136 h 8160"/>
                  <a:gd name="T74" fmla="*/ 5039 w 7665"/>
                  <a:gd name="T75" fmla="*/ 2066 h 8160"/>
                  <a:gd name="T76" fmla="*/ 3713 w 7665"/>
                  <a:gd name="T77" fmla="*/ 642 h 8160"/>
                  <a:gd name="T78" fmla="*/ 3511 w 7665"/>
                  <a:gd name="T79" fmla="*/ 764 h 8160"/>
                  <a:gd name="T80" fmla="*/ 4320 w 7665"/>
                  <a:gd name="T81" fmla="*/ 1361 h 8160"/>
                  <a:gd name="T82" fmla="*/ 1517 w 7665"/>
                  <a:gd name="T83" fmla="*/ 2691 h 8160"/>
                  <a:gd name="T84" fmla="*/ 2294 w 7665"/>
                  <a:gd name="T85" fmla="*/ 2147 h 8160"/>
                  <a:gd name="T86" fmla="*/ 3899 w 7665"/>
                  <a:gd name="T87" fmla="*/ 2648 h 8160"/>
                  <a:gd name="T88" fmla="*/ 4226 w 7665"/>
                  <a:gd name="T89" fmla="*/ 1509 h 8160"/>
                  <a:gd name="T90" fmla="*/ 2941 w 7665"/>
                  <a:gd name="T91" fmla="*/ 575 h 8160"/>
                  <a:gd name="T92" fmla="*/ 1792 w 7665"/>
                  <a:gd name="T93" fmla="*/ 575 h 8160"/>
                  <a:gd name="T94" fmla="*/ 198 w 7665"/>
                  <a:gd name="T95" fmla="*/ 2794 h 8160"/>
                  <a:gd name="T96" fmla="*/ 2199 w 7665"/>
                  <a:gd name="T97" fmla="*/ 4658 h 8160"/>
                  <a:gd name="T98" fmla="*/ 3415 w 7665"/>
                  <a:gd name="T99" fmla="*/ 5443 h 8160"/>
                  <a:gd name="T100" fmla="*/ 999 w 7665"/>
                  <a:gd name="T101" fmla="*/ 5469 h 8160"/>
                  <a:gd name="T102" fmla="*/ 0 w 7665"/>
                  <a:gd name="T103" fmla="*/ 5961 h 8160"/>
                  <a:gd name="T104" fmla="*/ 1792 w 7665"/>
                  <a:gd name="T105" fmla="*/ 7111 h 8160"/>
                  <a:gd name="T106" fmla="*/ 2367 w 7665"/>
                  <a:gd name="T107" fmla="*/ 8160 h 8160"/>
                  <a:gd name="T108" fmla="*/ 2941 w 7665"/>
                  <a:gd name="T109" fmla="*/ 7158 h 8160"/>
                  <a:gd name="T110" fmla="*/ 4735 w 7665"/>
                  <a:gd name="T111" fmla="*/ 5296 h 8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665" h="8160">
                    <a:moveTo>
                      <a:pt x="5610" y="3809"/>
                    </a:moveTo>
                    <a:cubicBezTo>
                      <a:pt x="5613" y="3847"/>
                      <a:pt x="5599" y="3884"/>
                      <a:pt x="5573" y="3911"/>
                    </a:cubicBezTo>
                    <a:cubicBezTo>
                      <a:pt x="5547" y="3939"/>
                      <a:pt x="5511" y="3955"/>
                      <a:pt x="5473" y="3955"/>
                    </a:cubicBezTo>
                    <a:lnTo>
                      <a:pt x="4313" y="3955"/>
                    </a:lnTo>
                    <a:cubicBezTo>
                      <a:pt x="4087" y="3768"/>
                      <a:pt x="3811" y="3628"/>
                      <a:pt x="3511" y="3515"/>
                    </a:cubicBezTo>
                    <a:lnTo>
                      <a:pt x="3511" y="2721"/>
                    </a:lnTo>
                    <a:cubicBezTo>
                      <a:pt x="3637" y="2788"/>
                      <a:pt x="3761" y="2824"/>
                      <a:pt x="3899" y="2824"/>
                    </a:cubicBezTo>
                    <a:cubicBezTo>
                      <a:pt x="4217" y="2824"/>
                      <a:pt x="4484" y="2647"/>
                      <a:pt x="4612" y="2386"/>
                    </a:cubicBezTo>
                    <a:lnTo>
                      <a:pt x="5182" y="2386"/>
                    </a:lnTo>
                    <a:cubicBezTo>
                      <a:pt x="5238" y="2386"/>
                      <a:pt x="5288" y="2420"/>
                      <a:pt x="5309" y="2472"/>
                    </a:cubicBezTo>
                    <a:cubicBezTo>
                      <a:pt x="5480" y="2893"/>
                      <a:pt x="5582" y="3343"/>
                      <a:pt x="5610" y="3809"/>
                    </a:cubicBezTo>
                    <a:close/>
                    <a:moveTo>
                      <a:pt x="3648" y="7533"/>
                    </a:moveTo>
                    <a:cubicBezTo>
                      <a:pt x="3670" y="7533"/>
                      <a:pt x="3693" y="7528"/>
                      <a:pt x="3713" y="7518"/>
                    </a:cubicBezTo>
                    <a:cubicBezTo>
                      <a:pt x="4244" y="7237"/>
                      <a:pt x="4702" y="6793"/>
                      <a:pt x="5037" y="6233"/>
                    </a:cubicBezTo>
                    <a:cubicBezTo>
                      <a:pt x="5063" y="6190"/>
                      <a:pt x="5063" y="6137"/>
                      <a:pt x="5039" y="6094"/>
                    </a:cubicBezTo>
                    <a:cubicBezTo>
                      <a:pt x="5015" y="6051"/>
                      <a:pt x="4969" y="6025"/>
                      <a:pt x="4919" y="6025"/>
                    </a:cubicBezTo>
                    <a:lnTo>
                      <a:pt x="4793" y="6025"/>
                    </a:lnTo>
                    <a:cubicBezTo>
                      <a:pt x="4595" y="6595"/>
                      <a:pt x="4150" y="7008"/>
                      <a:pt x="3511" y="7213"/>
                    </a:cubicBezTo>
                    <a:lnTo>
                      <a:pt x="3511" y="7396"/>
                    </a:lnTo>
                    <a:cubicBezTo>
                      <a:pt x="3511" y="7444"/>
                      <a:pt x="3536" y="7489"/>
                      <a:pt x="3577" y="7514"/>
                    </a:cubicBezTo>
                    <a:cubicBezTo>
                      <a:pt x="3599" y="7527"/>
                      <a:pt x="3624" y="7533"/>
                      <a:pt x="3648" y="7533"/>
                    </a:cubicBezTo>
                    <a:close/>
                    <a:moveTo>
                      <a:pt x="5309" y="5688"/>
                    </a:moveTo>
                    <a:cubicBezTo>
                      <a:pt x="5480" y="5267"/>
                      <a:pt x="5582" y="4817"/>
                      <a:pt x="5610" y="4351"/>
                    </a:cubicBezTo>
                    <a:cubicBezTo>
                      <a:pt x="5613" y="4314"/>
                      <a:pt x="5599" y="4277"/>
                      <a:pt x="5573" y="4249"/>
                    </a:cubicBezTo>
                    <a:cubicBezTo>
                      <a:pt x="5547" y="4221"/>
                      <a:pt x="5511" y="4206"/>
                      <a:pt x="5473" y="4206"/>
                    </a:cubicBezTo>
                    <a:lnTo>
                      <a:pt x="4561" y="4206"/>
                    </a:lnTo>
                    <a:cubicBezTo>
                      <a:pt x="4779" y="4480"/>
                      <a:pt x="4911" y="4831"/>
                      <a:pt x="4911" y="5296"/>
                    </a:cubicBezTo>
                    <a:cubicBezTo>
                      <a:pt x="4911" y="5465"/>
                      <a:pt x="4889" y="5622"/>
                      <a:pt x="4857" y="5774"/>
                    </a:cubicBezTo>
                    <a:lnTo>
                      <a:pt x="5181" y="5774"/>
                    </a:lnTo>
                    <a:cubicBezTo>
                      <a:pt x="5238" y="5774"/>
                      <a:pt x="5288" y="5740"/>
                      <a:pt x="5309" y="5688"/>
                    </a:cubicBezTo>
                    <a:close/>
                    <a:moveTo>
                      <a:pt x="5606" y="2444"/>
                    </a:moveTo>
                    <a:cubicBezTo>
                      <a:pt x="5580" y="2481"/>
                      <a:pt x="5574" y="2527"/>
                      <a:pt x="5589" y="2569"/>
                    </a:cubicBezTo>
                    <a:cubicBezTo>
                      <a:pt x="5729" y="2964"/>
                      <a:pt x="5812" y="3386"/>
                      <a:pt x="5836" y="3824"/>
                    </a:cubicBezTo>
                    <a:cubicBezTo>
                      <a:pt x="5840" y="3898"/>
                      <a:pt x="5900" y="3955"/>
                      <a:pt x="5973" y="3955"/>
                    </a:cubicBezTo>
                    <a:lnTo>
                      <a:pt x="7525" y="3955"/>
                    </a:lnTo>
                    <a:cubicBezTo>
                      <a:pt x="7563" y="3955"/>
                      <a:pt x="7599" y="3939"/>
                      <a:pt x="7625" y="3911"/>
                    </a:cubicBezTo>
                    <a:cubicBezTo>
                      <a:pt x="7651" y="3883"/>
                      <a:pt x="7664" y="3846"/>
                      <a:pt x="7662" y="3808"/>
                    </a:cubicBezTo>
                    <a:cubicBezTo>
                      <a:pt x="7630" y="3339"/>
                      <a:pt x="7521" y="2888"/>
                      <a:pt x="7338" y="2468"/>
                    </a:cubicBezTo>
                    <a:cubicBezTo>
                      <a:pt x="7316" y="2418"/>
                      <a:pt x="7266" y="2386"/>
                      <a:pt x="7212" y="2386"/>
                    </a:cubicBezTo>
                    <a:lnTo>
                      <a:pt x="5718" y="2386"/>
                    </a:lnTo>
                    <a:cubicBezTo>
                      <a:pt x="5674" y="2386"/>
                      <a:pt x="5632" y="2408"/>
                      <a:pt x="5606" y="2444"/>
                    </a:cubicBezTo>
                    <a:close/>
                    <a:moveTo>
                      <a:pt x="6930" y="6025"/>
                    </a:moveTo>
                    <a:lnTo>
                      <a:pt x="5491" y="6025"/>
                    </a:lnTo>
                    <a:cubicBezTo>
                      <a:pt x="5439" y="6025"/>
                      <a:pt x="5392" y="6054"/>
                      <a:pt x="5368" y="6100"/>
                    </a:cubicBezTo>
                    <a:cubicBezTo>
                      <a:pt x="4966" y="6890"/>
                      <a:pt x="4335" y="7502"/>
                      <a:pt x="3594" y="7824"/>
                    </a:cubicBezTo>
                    <a:cubicBezTo>
                      <a:pt x="3544" y="7846"/>
                      <a:pt x="3511" y="7895"/>
                      <a:pt x="3511" y="7950"/>
                    </a:cubicBezTo>
                    <a:lnTo>
                      <a:pt x="3511" y="7969"/>
                    </a:lnTo>
                    <a:cubicBezTo>
                      <a:pt x="3511" y="8046"/>
                      <a:pt x="3573" y="8107"/>
                      <a:pt x="3649" y="8107"/>
                    </a:cubicBezTo>
                    <a:cubicBezTo>
                      <a:pt x="5031" y="8107"/>
                      <a:pt x="6301" y="7407"/>
                      <a:pt x="7046" y="6236"/>
                    </a:cubicBezTo>
                    <a:cubicBezTo>
                      <a:pt x="7073" y="6194"/>
                      <a:pt x="7075" y="6140"/>
                      <a:pt x="7051" y="6096"/>
                    </a:cubicBezTo>
                    <a:cubicBezTo>
                      <a:pt x="7026" y="6052"/>
                      <a:pt x="6980" y="6025"/>
                      <a:pt x="6930" y="6025"/>
                    </a:cubicBezTo>
                    <a:close/>
                    <a:moveTo>
                      <a:pt x="7525" y="4206"/>
                    </a:moveTo>
                    <a:lnTo>
                      <a:pt x="5974" y="4206"/>
                    </a:lnTo>
                    <a:cubicBezTo>
                      <a:pt x="5901" y="4206"/>
                      <a:pt x="5840" y="4263"/>
                      <a:pt x="5836" y="4335"/>
                    </a:cubicBezTo>
                    <a:cubicBezTo>
                      <a:pt x="5812" y="4774"/>
                      <a:pt x="5729" y="5196"/>
                      <a:pt x="5589" y="5591"/>
                    </a:cubicBezTo>
                    <a:cubicBezTo>
                      <a:pt x="5574" y="5632"/>
                      <a:pt x="5580" y="5679"/>
                      <a:pt x="5606" y="5716"/>
                    </a:cubicBezTo>
                    <a:cubicBezTo>
                      <a:pt x="5632" y="5752"/>
                      <a:pt x="5674" y="5774"/>
                      <a:pt x="5718" y="5774"/>
                    </a:cubicBezTo>
                    <a:lnTo>
                      <a:pt x="7212" y="5774"/>
                    </a:lnTo>
                    <a:cubicBezTo>
                      <a:pt x="7266" y="5774"/>
                      <a:pt x="7316" y="5742"/>
                      <a:pt x="7338" y="5692"/>
                    </a:cubicBezTo>
                    <a:cubicBezTo>
                      <a:pt x="7522" y="5273"/>
                      <a:pt x="7630" y="4822"/>
                      <a:pt x="7662" y="4352"/>
                    </a:cubicBezTo>
                    <a:cubicBezTo>
                      <a:pt x="7665" y="4314"/>
                      <a:pt x="7651" y="4277"/>
                      <a:pt x="7625" y="4249"/>
                    </a:cubicBezTo>
                    <a:cubicBezTo>
                      <a:pt x="7599" y="4221"/>
                      <a:pt x="7563" y="4206"/>
                      <a:pt x="7525" y="4206"/>
                    </a:cubicBezTo>
                    <a:close/>
                    <a:moveTo>
                      <a:pt x="3594" y="336"/>
                    </a:moveTo>
                    <a:cubicBezTo>
                      <a:pt x="4335" y="658"/>
                      <a:pt x="4966" y="1270"/>
                      <a:pt x="5368" y="2061"/>
                    </a:cubicBezTo>
                    <a:cubicBezTo>
                      <a:pt x="5392" y="2107"/>
                      <a:pt x="5439" y="2136"/>
                      <a:pt x="5491" y="2136"/>
                    </a:cubicBezTo>
                    <a:lnTo>
                      <a:pt x="6930" y="2136"/>
                    </a:lnTo>
                    <a:cubicBezTo>
                      <a:pt x="6980" y="2136"/>
                      <a:pt x="7026" y="2108"/>
                      <a:pt x="7051" y="2064"/>
                    </a:cubicBezTo>
                    <a:cubicBezTo>
                      <a:pt x="7075" y="2020"/>
                      <a:pt x="7073" y="1967"/>
                      <a:pt x="7046" y="1924"/>
                    </a:cubicBezTo>
                    <a:cubicBezTo>
                      <a:pt x="6301" y="752"/>
                      <a:pt x="5031" y="53"/>
                      <a:pt x="3648" y="53"/>
                    </a:cubicBezTo>
                    <a:cubicBezTo>
                      <a:pt x="3572" y="53"/>
                      <a:pt x="3511" y="134"/>
                      <a:pt x="3511" y="210"/>
                    </a:cubicBezTo>
                    <a:cubicBezTo>
                      <a:pt x="3511" y="265"/>
                      <a:pt x="3543" y="314"/>
                      <a:pt x="3594" y="336"/>
                    </a:cubicBezTo>
                    <a:close/>
                    <a:moveTo>
                      <a:pt x="4320" y="1361"/>
                    </a:moveTo>
                    <a:cubicBezTo>
                      <a:pt x="4499" y="1464"/>
                      <a:pt x="4696" y="1698"/>
                      <a:pt x="4696" y="2036"/>
                    </a:cubicBezTo>
                    <a:cubicBezTo>
                      <a:pt x="4696" y="2070"/>
                      <a:pt x="4690" y="2103"/>
                      <a:pt x="4686" y="2136"/>
                    </a:cubicBezTo>
                    <a:lnTo>
                      <a:pt x="4920" y="2136"/>
                    </a:lnTo>
                    <a:cubicBezTo>
                      <a:pt x="4969" y="2136"/>
                      <a:pt x="5015" y="2109"/>
                      <a:pt x="5039" y="2066"/>
                    </a:cubicBezTo>
                    <a:cubicBezTo>
                      <a:pt x="5064" y="2023"/>
                      <a:pt x="5063" y="1970"/>
                      <a:pt x="5038" y="1928"/>
                    </a:cubicBezTo>
                    <a:cubicBezTo>
                      <a:pt x="4702" y="1367"/>
                      <a:pt x="4244" y="923"/>
                      <a:pt x="3713" y="642"/>
                    </a:cubicBezTo>
                    <a:cubicBezTo>
                      <a:pt x="3670" y="620"/>
                      <a:pt x="3619" y="622"/>
                      <a:pt x="3577" y="646"/>
                    </a:cubicBezTo>
                    <a:cubicBezTo>
                      <a:pt x="3536" y="671"/>
                      <a:pt x="3511" y="716"/>
                      <a:pt x="3511" y="764"/>
                    </a:cubicBezTo>
                    <a:lnTo>
                      <a:pt x="3511" y="987"/>
                    </a:lnTo>
                    <a:cubicBezTo>
                      <a:pt x="3800" y="1079"/>
                      <a:pt x="4072" y="1202"/>
                      <a:pt x="4320" y="1361"/>
                    </a:cubicBezTo>
                    <a:close/>
                    <a:moveTo>
                      <a:pt x="2820" y="3484"/>
                    </a:moveTo>
                    <a:cubicBezTo>
                      <a:pt x="1775" y="3217"/>
                      <a:pt x="1517" y="3088"/>
                      <a:pt x="1517" y="2691"/>
                    </a:cubicBezTo>
                    <a:lnTo>
                      <a:pt x="1517" y="2673"/>
                    </a:lnTo>
                    <a:cubicBezTo>
                      <a:pt x="1517" y="2380"/>
                      <a:pt x="1784" y="2147"/>
                      <a:pt x="2294" y="2147"/>
                    </a:cubicBezTo>
                    <a:cubicBezTo>
                      <a:pt x="2708" y="2147"/>
                      <a:pt x="3122" y="2294"/>
                      <a:pt x="3562" y="2553"/>
                    </a:cubicBezTo>
                    <a:cubicBezTo>
                      <a:pt x="3665" y="2613"/>
                      <a:pt x="3769" y="2648"/>
                      <a:pt x="3899" y="2648"/>
                    </a:cubicBezTo>
                    <a:cubicBezTo>
                      <a:pt x="4244" y="2648"/>
                      <a:pt x="4520" y="2380"/>
                      <a:pt x="4520" y="2035"/>
                    </a:cubicBezTo>
                    <a:cubicBezTo>
                      <a:pt x="4520" y="1777"/>
                      <a:pt x="4373" y="1594"/>
                      <a:pt x="4226" y="1509"/>
                    </a:cubicBezTo>
                    <a:cubicBezTo>
                      <a:pt x="3846" y="1267"/>
                      <a:pt x="3415" y="1107"/>
                      <a:pt x="2941" y="1029"/>
                    </a:cubicBezTo>
                    <a:lnTo>
                      <a:pt x="2941" y="575"/>
                    </a:lnTo>
                    <a:cubicBezTo>
                      <a:pt x="2941" y="257"/>
                      <a:pt x="2685" y="0"/>
                      <a:pt x="2367" y="0"/>
                    </a:cubicBezTo>
                    <a:cubicBezTo>
                      <a:pt x="2049" y="0"/>
                      <a:pt x="1792" y="257"/>
                      <a:pt x="1792" y="575"/>
                    </a:cubicBezTo>
                    <a:lnTo>
                      <a:pt x="1792" y="1025"/>
                    </a:lnTo>
                    <a:cubicBezTo>
                      <a:pt x="840" y="1201"/>
                      <a:pt x="198" y="1860"/>
                      <a:pt x="198" y="2794"/>
                    </a:cubicBezTo>
                    <a:lnTo>
                      <a:pt x="198" y="2812"/>
                    </a:lnTo>
                    <a:cubicBezTo>
                      <a:pt x="198" y="4011"/>
                      <a:pt x="983" y="4348"/>
                      <a:pt x="2199" y="4658"/>
                    </a:cubicBezTo>
                    <a:cubicBezTo>
                      <a:pt x="3208" y="4918"/>
                      <a:pt x="3415" y="5090"/>
                      <a:pt x="3415" y="5426"/>
                    </a:cubicBezTo>
                    <a:lnTo>
                      <a:pt x="3415" y="5443"/>
                    </a:lnTo>
                    <a:cubicBezTo>
                      <a:pt x="3415" y="5797"/>
                      <a:pt x="3087" y="6012"/>
                      <a:pt x="2544" y="6012"/>
                    </a:cubicBezTo>
                    <a:cubicBezTo>
                      <a:pt x="1957" y="6012"/>
                      <a:pt x="1457" y="5805"/>
                      <a:pt x="999" y="5469"/>
                    </a:cubicBezTo>
                    <a:cubicBezTo>
                      <a:pt x="913" y="5409"/>
                      <a:pt x="793" y="5349"/>
                      <a:pt x="621" y="5349"/>
                    </a:cubicBezTo>
                    <a:cubicBezTo>
                      <a:pt x="275" y="5349"/>
                      <a:pt x="0" y="5616"/>
                      <a:pt x="0" y="5961"/>
                    </a:cubicBezTo>
                    <a:cubicBezTo>
                      <a:pt x="0" y="6168"/>
                      <a:pt x="103" y="6358"/>
                      <a:pt x="250" y="6461"/>
                    </a:cubicBezTo>
                    <a:cubicBezTo>
                      <a:pt x="717" y="6796"/>
                      <a:pt x="1247" y="7008"/>
                      <a:pt x="1792" y="7111"/>
                    </a:cubicBezTo>
                    <a:lnTo>
                      <a:pt x="1792" y="7586"/>
                    </a:lnTo>
                    <a:cubicBezTo>
                      <a:pt x="1792" y="7903"/>
                      <a:pt x="2049" y="8160"/>
                      <a:pt x="2367" y="8160"/>
                    </a:cubicBezTo>
                    <a:cubicBezTo>
                      <a:pt x="2684" y="8160"/>
                      <a:pt x="2941" y="7903"/>
                      <a:pt x="2941" y="7586"/>
                    </a:cubicBezTo>
                    <a:lnTo>
                      <a:pt x="2941" y="7158"/>
                    </a:lnTo>
                    <a:cubicBezTo>
                      <a:pt x="4013" y="7025"/>
                      <a:pt x="4735" y="6378"/>
                      <a:pt x="4735" y="5314"/>
                    </a:cubicBezTo>
                    <a:lnTo>
                      <a:pt x="4735" y="5296"/>
                    </a:lnTo>
                    <a:cubicBezTo>
                      <a:pt x="4735" y="4244"/>
                      <a:pt x="4044" y="3804"/>
                      <a:pt x="2820" y="348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Ctr="false">
                <a:normAutofit/>
              </a:bodyPr>
              <a:lstStyle/>
              <a:p>
                <a:pPr algn="l"/>
              </a:p>
            </p:txBody>
          </p:sp>
          <p:sp>
            <p:nvSpPr>
              <p:cNvPr id="28" name="Text5" descr="e9821388-8fc2-4b97-8960-3dd043d493df"/>
              <p:cNvSpPr txBox="true"/>
              <p:nvPr/>
            </p:nvSpPr>
            <p:spPr>
              <a:xfrm>
                <a:off x="673100" y="5533645"/>
                <a:ext cx="3335939" cy="6019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产业结构待优化，项目落地要素瓶颈多，收支矛盾突出。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9" name="Bullet5" descr="cda1660a-fef2-4403-a00f-efef93aeb879"/>
              <p:cNvSpPr txBox="true"/>
              <p:nvPr/>
            </p:nvSpPr>
            <p:spPr>
              <a:xfrm>
                <a:off x="673100" y="5193379"/>
                <a:ext cx="3335939" cy="3402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 lnSpcReduction="10000"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面临产业结构等挑战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sp>
          <p:nvSpPr>
            <p:cNvPr id="34" name="Title" descr="7c098ff7-ed4b-43e4-a273-188e47037640"/>
            <p:cNvSpPr txBox="true"/>
            <p:nvPr/>
          </p:nvSpPr>
          <p:spPr>
            <a:xfrm>
              <a:off x="660400" y="1130301"/>
              <a:ext cx="10858500" cy="666692"/>
            </a:xfrm>
            <a:prstGeom prst="rect">
              <a:avLst/>
            </a:prstGeom>
            <a:noFill/>
          </p:spPr>
          <p:txBody>
            <a:bodyPr vert="horz" wrap="square" rtlCol="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分析宏观与自身形势，把握发展机遇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2fbaa6c1-ba16-4e63-a4e2-b1734198e005"/>
          <p:cNvSpPr>
            <a:spLocks noGrp="true"/>
          </p:cNvSpPr>
          <p:nvPr>
            <p:ph type="title" hasCustomPrompt="true"/>
          </p:nvPr>
        </p:nvSpPr>
        <p:spPr/>
        <p:txBody>
          <a:bodyPr anchorCtr="fals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800" b="1" i="0" u="none">
                <a:solidFill>
                  <a:srgbClr val="EBC34A"/>
                </a:solidFill>
                <a:latin typeface="微软雅黑"/>
              </a:rPr>
              <a:t>2025年重点工作</a:t>
            </a:r>
            <a:endParaRPr lang="en-US" sz="4800" b="1" i="0" u="none">
              <a:solidFill>
                <a:srgbClr val="EBC34A"/>
              </a:solidFill>
              <a:latin typeface="微软雅黑"/>
            </a:endParaRPr>
          </a:p>
        </p:txBody>
      </p:sp>
      <p:sp>
        <p:nvSpPr>
          <p:cNvPr id="3" name="文本占位符 2" descr="9805dab7-2874-40fb-a685-68a76110866c"/>
          <p:cNvSpPr>
            <a:spLocks noGrp="true"/>
          </p:cNvSpPr>
          <p:nvPr>
            <p:ph type="body" idx="1" hasCustomPrompt="true"/>
          </p:nvPr>
        </p:nvSpPr>
        <p:spPr/>
        <p:txBody>
          <a:bodyPr anchorCtr="false"/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2000" b="0" i="0" u="none">
                <a:solidFill>
                  <a:srgbClr val="FFFFFF"/>
                </a:solidFill>
                <a:ea typeface="微软雅黑"/>
              </a:rPr>
              <a:t>阐述今年重点工作任务及举措</a:t>
            </a:r>
            <a:endParaRPr lang="en-US" sz="2000" b="0" i="0" u="none">
              <a:solidFill>
                <a:srgbClr val="FFFFFF"/>
              </a:solidFill>
              <a:ea typeface="微软雅黑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工业攻坚突破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4" name="287abcd5-4349-434a-b153-0baf83e1845f.source.5.zh-Hans.pptx" descr="1401a2cb-6e38-49e4-99ed-959ecb24c1d9"/>
          <p:cNvGrpSpPr/>
          <p:nvPr/>
        </p:nvGrpSpPr>
        <p:grpSpPr>
          <a:xfrm>
            <a:off x="660400" y="1130301"/>
            <a:ext cx="10858500" cy="4314923"/>
            <a:chOff x="660400" y="1130301"/>
            <a:chExt cx="10858500" cy="4314923"/>
          </a:xfrm>
        </p:grpSpPr>
        <p:grpSp>
          <p:nvGrpSpPr>
            <p:cNvPr id="3" name="组合 2" descr="05870eed-4b4a-4824-b8b8-8cf8cab0eace"/>
            <p:cNvGrpSpPr/>
            <p:nvPr/>
          </p:nvGrpSpPr>
          <p:grpSpPr>
            <a:xfrm>
              <a:off x="836421" y="1903264"/>
              <a:ext cx="10519159" cy="3541960"/>
              <a:chOff x="786417" y="1903264"/>
              <a:chExt cx="10519159" cy="3541960"/>
            </a:xfrm>
          </p:grpSpPr>
          <p:grpSp>
            <p:nvGrpSpPr>
              <p:cNvPr id="9" name="组合 8" descr="e82d7b99-3c01-4a69-b626-9e636698ae1b"/>
              <p:cNvGrpSpPr/>
              <p:nvPr/>
            </p:nvGrpSpPr>
            <p:grpSpPr>
              <a:xfrm>
                <a:off x="786417" y="1952909"/>
                <a:ext cx="2138066" cy="3315776"/>
                <a:chOff x="793778" y="1952909"/>
                <a:chExt cx="2200417" cy="3315776"/>
              </a:xfrm>
            </p:grpSpPr>
            <p:sp>
              <p:nvSpPr>
                <p:cNvPr id="30" name="Bullet1" descr="30c03c76-d0d1-4537-a17f-30f98eefe49f"/>
                <p:cNvSpPr txBox="true"/>
                <p:nvPr/>
              </p:nvSpPr>
              <p:spPr>
                <a:xfrm>
                  <a:off x="793778" y="1952909"/>
                  <a:ext cx="2200416" cy="136800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b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EBC34A"/>
                      </a:solidFill>
                      <a:ea typeface="微软雅黑"/>
                    </a:rPr>
                    <a:t>创新招商方式</a:t>
                  </a:r>
                  <a:endParaRPr lang="en-US" sz="1800" b="1" i="0" u="none">
                    <a:solidFill>
                      <a:srgbClr val="EBC34A"/>
                    </a:solidFill>
                    <a:ea typeface="微软雅黑"/>
                  </a:endParaRPr>
                </a:p>
              </p:txBody>
            </p:sp>
            <p:sp>
              <p:nvSpPr>
                <p:cNvPr id="33" name="Text1" descr="a2377461-c3d9-42c5-b3cb-90d1368e05f7"/>
                <p:cNvSpPr txBox="true"/>
                <p:nvPr/>
              </p:nvSpPr>
              <p:spPr bwMode="auto">
                <a:xfrm>
                  <a:off x="793778" y="3537084"/>
                  <a:ext cx="2200417" cy="1731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Ctr="fals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聚焦三大主导产业，优化招商图谱，打“组合拳”，提升项目转化率。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</p:grpSp>
          <p:grpSp>
            <p:nvGrpSpPr>
              <p:cNvPr id="12" name="组合 11" descr="aaefee7d-78fd-4ce1-88a6-099399b23258"/>
              <p:cNvGrpSpPr/>
              <p:nvPr/>
            </p:nvGrpSpPr>
            <p:grpSpPr>
              <a:xfrm>
                <a:off x="3131545" y="2204864"/>
                <a:ext cx="1870318" cy="3063821"/>
                <a:chOff x="3234403" y="2204864"/>
                <a:chExt cx="1924862" cy="3063821"/>
              </a:xfrm>
            </p:grpSpPr>
            <p:sp>
              <p:nvSpPr>
                <p:cNvPr id="18" name="Bullet2" descr="781f22fd-909d-40e5-b287-d26ef986c17d"/>
                <p:cNvSpPr txBox="true"/>
                <p:nvPr/>
              </p:nvSpPr>
              <p:spPr>
                <a:xfrm>
                  <a:off x="3234404" y="4034971"/>
                  <a:ext cx="1924861" cy="123371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t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000000"/>
                      </a:solidFill>
                      <a:ea typeface="微软雅黑"/>
                    </a:rPr>
                    <a:t>实施重点项目</a:t>
                  </a:r>
                  <a:endParaRPr lang="en-US" sz="1800" b="1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  <p:sp>
              <p:nvSpPr>
                <p:cNvPr id="20" name="Text2" descr="ef36ee15-e152-4a5f-b630-09de34c0949f"/>
                <p:cNvSpPr/>
                <p:nvPr/>
              </p:nvSpPr>
              <p:spPr bwMode="auto">
                <a:xfrm>
                  <a:off x="3234403" y="2204864"/>
                  <a:ext cx="1924861" cy="15019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="b" anchorCtr="tru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开展“三个一批”活动，健全推进机制，实施省市重点项目50个以上。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</p:grpSp>
          <p:grpSp>
            <p:nvGrpSpPr>
              <p:cNvPr id="10" name="组合 9" descr="97900b9c-cd50-4f76-a7e2-3aaabff9e3a5"/>
              <p:cNvGrpSpPr/>
              <p:nvPr/>
            </p:nvGrpSpPr>
            <p:grpSpPr>
              <a:xfrm>
                <a:off x="5208924" y="1916832"/>
                <a:ext cx="1897649" cy="3351853"/>
                <a:chOff x="5153565" y="1916832"/>
                <a:chExt cx="1952990" cy="3351853"/>
              </a:xfrm>
            </p:grpSpPr>
            <p:sp>
              <p:nvSpPr>
                <p:cNvPr id="26" name="Bullet3" descr="aa5504cd-fbad-4a7e-95a7-b4d021ff730c"/>
                <p:cNvSpPr txBox="true"/>
                <p:nvPr/>
              </p:nvSpPr>
              <p:spPr>
                <a:xfrm>
                  <a:off x="5153565" y="1916832"/>
                  <a:ext cx="1952989" cy="136800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b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EBC34A"/>
                      </a:solidFill>
                      <a:ea typeface="微软雅黑"/>
                    </a:rPr>
                    <a:t>培育企业梯度</a:t>
                  </a:r>
                  <a:endParaRPr lang="en-US" sz="1800" b="1" i="0" u="none">
                    <a:solidFill>
                      <a:srgbClr val="EBC34A"/>
                    </a:solidFill>
                    <a:ea typeface="微软雅黑"/>
                  </a:endParaRPr>
                </a:p>
              </p:txBody>
            </p:sp>
            <p:sp>
              <p:nvSpPr>
                <p:cNvPr id="29" name="Text3" descr="a7d9a58c-dc19-4b03-9ed3-81e3f6b246ce"/>
                <p:cNvSpPr txBox="true"/>
                <p:nvPr/>
              </p:nvSpPr>
              <p:spPr bwMode="auto">
                <a:xfrm>
                  <a:off x="5153565" y="3537084"/>
                  <a:ext cx="1952990" cy="17316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Ctr="fals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实施梯度培育计划，打造龙头企业、骨干企业和潜力企业方阵。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</p:grpSp>
          <p:grpSp>
            <p:nvGrpSpPr>
              <p:cNvPr id="13" name="组合 12" descr="e9ad2707-4823-4c75-8a94-eadbc80a7ec9"/>
              <p:cNvGrpSpPr/>
              <p:nvPr/>
            </p:nvGrpSpPr>
            <p:grpSpPr>
              <a:xfrm>
                <a:off x="7313634" y="2204864"/>
                <a:ext cx="1897644" cy="3063821"/>
                <a:chOff x="7090957" y="2204864"/>
                <a:chExt cx="1952985" cy="3063821"/>
              </a:xfrm>
            </p:grpSpPr>
            <p:sp>
              <p:nvSpPr>
                <p:cNvPr id="14" name="Bullet4" descr="7aab168f-1ee2-4a5e-95fd-27f9d80c1fd0"/>
                <p:cNvSpPr txBox="true"/>
                <p:nvPr/>
              </p:nvSpPr>
              <p:spPr>
                <a:xfrm>
                  <a:off x="7090957" y="4034971"/>
                  <a:ext cx="1952985" cy="123371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t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000000"/>
                      </a:solidFill>
                      <a:ea typeface="微软雅黑"/>
                    </a:rPr>
                    <a:t>做强园区载体</a:t>
                  </a:r>
                  <a:endParaRPr lang="en-US" sz="1800" b="1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  <p:sp>
              <p:nvSpPr>
                <p:cNvPr id="16" name="Text4" descr="ed6cb34d-9925-42fb-b797-454142f6461f"/>
                <p:cNvSpPr/>
                <p:nvPr/>
              </p:nvSpPr>
              <p:spPr bwMode="auto">
                <a:xfrm>
                  <a:off x="7090957" y="2204864"/>
                  <a:ext cx="1952985" cy="15019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="b" anchorCtr="tru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深化开发区改革，提升承载力，拓展产业发展空间。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</p:grpSp>
          <p:grpSp>
            <p:nvGrpSpPr>
              <p:cNvPr id="11" name="组合 10" descr="1cd1a5dc-629d-4c44-8ecf-66824d7084ca"/>
              <p:cNvGrpSpPr/>
              <p:nvPr/>
            </p:nvGrpSpPr>
            <p:grpSpPr>
              <a:xfrm>
                <a:off x="9418341" y="1903264"/>
                <a:ext cx="1887235" cy="3541959"/>
                <a:chOff x="9315220" y="1903264"/>
                <a:chExt cx="1942272" cy="3541959"/>
              </a:xfrm>
            </p:grpSpPr>
            <p:sp>
              <p:nvSpPr>
                <p:cNvPr id="22" name="Bullet5" descr="f5031b3b-adcc-47a5-a025-ce569d71f978"/>
                <p:cNvSpPr txBox="true"/>
                <p:nvPr/>
              </p:nvSpPr>
              <p:spPr>
                <a:xfrm>
                  <a:off x="9315221" y="1903264"/>
                  <a:ext cx="1942271" cy="136800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anchor="b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EBC34A"/>
                      </a:solidFill>
                      <a:ea typeface="微软雅黑"/>
                    </a:rPr>
                    <a:t>推动创新驱动</a:t>
                  </a:r>
                  <a:endParaRPr lang="en-US" sz="1800" b="1" i="0" u="none">
                    <a:solidFill>
                      <a:srgbClr val="EBC34A"/>
                    </a:solidFill>
                    <a:ea typeface="微软雅黑"/>
                  </a:endParaRPr>
                </a:p>
              </p:txBody>
            </p:sp>
            <p:sp>
              <p:nvSpPr>
                <p:cNvPr id="25" name="Text5" descr="0523dc5e-310a-4386-b968-9e6fca9eeffc"/>
                <p:cNvSpPr txBox="true"/>
                <p:nvPr/>
              </p:nvSpPr>
              <p:spPr bwMode="auto">
                <a:xfrm>
                  <a:off x="9315220" y="3537084"/>
                  <a:ext cx="1942271" cy="190813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 anchorCtr="fals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  <a:spcBef>
                      <a:spcPct val="0"/>
                    </a:spcBef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提高规上企业研发“四有”覆盖率，培育高新技术企业。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</p:grpSp>
          <p:cxnSp>
            <p:nvCxnSpPr>
              <p:cNvPr id="5" name="直接连接符 4" descr="d55c8761-3973-45b4-9779-985e4722027a"/>
              <p:cNvCxnSpPr/>
              <p:nvPr/>
            </p:nvCxnSpPr>
            <p:spPr>
              <a:xfrm>
                <a:off x="3028014" y="1952909"/>
                <a:ext cx="0" cy="3492315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直接连接符 5" descr="45ea6adb-7ce3-45bf-94b9-a104eb893e3f"/>
              <p:cNvCxnSpPr/>
              <p:nvPr/>
            </p:nvCxnSpPr>
            <p:spPr>
              <a:xfrm>
                <a:off x="5105393" y="1952909"/>
                <a:ext cx="0" cy="3492315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连接符 6" descr="e0df6a85-6562-4f10-9151-324c489f4226"/>
              <p:cNvCxnSpPr/>
              <p:nvPr/>
            </p:nvCxnSpPr>
            <p:spPr>
              <a:xfrm>
                <a:off x="7210103" y="1952909"/>
                <a:ext cx="0" cy="3492315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连接符 7" descr="fce2ff02-99fc-4218-9381-30699315d66e"/>
              <p:cNvCxnSpPr/>
              <p:nvPr/>
            </p:nvCxnSpPr>
            <p:spPr>
              <a:xfrm>
                <a:off x="9314809" y="1952909"/>
                <a:ext cx="0" cy="3492315"/>
              </a:xfrm>
              <a:prstGeom prst="line">
                <a:avLst/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itle" descr="7c4a1ed6-c447-4cde-ac30-b9fd876ebbbc"/>
            <p:cNvSpPr txBox="true"/>
            <p:nvPr/>
          </p:nvSpPr>
          <p:spPr>
            <a:xfrm>
              <a:off x="660400" y="1130301"/>
              <a:ext cx="10858500" cy="6281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强化产业链招商，推动工业高质量发展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消费攻坚突破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23" name="0084d823-5ca8-4152-a4e2-7cec4fd134c6.source.3.zh-Hans.pptx" descr="8eb13c94-dff5-460f-a781-104eeeb5f495"/>
          <p:cNvGrpSpPr/>
          <p:nvPr/>
        </p:nvGrpSpPr>
        <p:grpSpPr>
          <a:xfrm>
            <a:off x="660399" y="1130300"/>
            <a:ext cx="10858500" cy="4597400"/>
            <a:chOff x="660399" y="1130300"/>
            <a:chExt cx="10858500" cy="4597400"/>
          </a:xfrm>
        </p:grpSpPr>
        <p:grpSp>
          <p:nvGrpSpPr>
            <p:cNvPr id="18" name="组合 17" descr="da69c384-2bf4-4bbc-9155-995a1de83414"/>
            <p:cNvGrpSpPr/>
            <p:nvPr/>
          </p:nvGrpSpPr>
          <p:grpSpPr>
            <a:xfrm>
              <a:off x="660399" y="2916650"/>
              <a:ext cx="10858500" cy="2811050"/>
              <a:chOff x="660399" y="2785742"/>
              <a:chExt cx="10858500" cy="2535558"/>
            </a:xfrm>
          </p:grpSpPr>
          <p:sp>
            <p:nvSpPr>
              <p:cNvPr id="3" name="箭头: 五边形 2" descr="113e75b7-da6d-4d28-9fb3-112f34472ecd"/>
              <p:cNvSpPr/>
              <p:nvPr/>
            </p:nvSpPr>
            <p:spPr bwMode="auto">
              <a:xfrm>
                <a:off x="660399" y="2785742"/>
                <a:ext cx="10858500" cy="903968"/>
              </a:xfrm>
              <a:prstGeom prst="homePlate">
                <a:avLst>
                  <a:gd name="adj" fmla="val 35856"/>
                </a:avLst>
              </a:prstGeom>
              <a:solidFill>
                <a:schemeClr val="tx2">
                  <a:alpha val="15000"/>
                </a:schemeClr>
              </a:solidFill>
              <a:ln w="25400" algn="ctr">
                <a:noFill/>
                <a:miter lim="800000"/>
              </a:ln>
              <a:effectLst/>
            </p:spPr>
            <p:txBody>
              <a:bodyPr anchor="ctr" anchorCtr="false"/>
              <a:lstStyle/>
              <a:p>
                <a:pPr algn="ctr"/>
              </a:p>
            </p:txBody>
          </p:sp>
          <p:grpSp>
            <p:nvGrpSpPr>
              <p:cNvPr id="15" name="组合 14" descr="53c285f9-91cf-48df-904c-20373f6a8cf9"/>
              <p:cNvGrpSpPr/>
              <p:nvPr/>
            </p:nvGrpSpPr>
            <p:grpSpPr>
              <a:xfrm>
                <a:off x="818789" y="2923702"/>
                <a:ext cx="3042944" cy="2397598"/>
                <a:chOff x="818789" y="2923702"/>
                <a:chExt cx="3042944" cy="2397598"/>
              </a:xfrm>
            </p:grpSpPr>
            <p:sp>
              <p:nvSpPr>
                <p:cNvPr id="4" name="Text1" descr="40e27444-f054-48af-ae52-3fc314871738"/>
                <p:cNvSpPr/>
                <p:nvPr/>
              </p:nvSpPr>
              <p:spPr bwMode="gray">
                <a:xfrm>
                  <a:off x="818791" y="4103947"/>
                  <a:ext cx="3042942" cy="1217353"/>
                </a:xfrm>
                <a:prstGeom prst="rect">
                  <a:avLst/>
                </a:prstGeom>
                <a:noFill/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t" anchorCtr="tru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提升核心商圈能级，规范特色街区，挖掘大宗消费潜力，发展电商物流。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  <p:sp>
              <p:nvSpPr>
                <p:cNvPr id="5" name="Bullet1" descr="6e4b2624-eaa5-434f-9247-40a2e2271deb"/>
                <p:cNvSpPr/>
                <p:nvPr/>
              </p:nvSpPr>
              <p:spPr bwMode="gray">
                <a:xfrm>
                  <a:off x="818789" y="3372288"/>
                  <a:ext cx="3042942" cy="5925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2"/>
                </a:solidFill>
                <a:ln w="38100">
                  <a:solidFill>
                    <a:schemeClr val="bg1"/>
                  </a:solidFill>
                  <a:miter lim="800000"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FFFFFF"/>
                      </a:solidFill>
                      <a:ea typeface="微软雅黑"/>
                    </a:rPr>
                    <a:t>繁荣商贸服务业</a:t>
                  </a:r>
                  <a:endParaRPr lang="en-US" sz="1800" b="1" i="0" u="none">
                    <a:solidFill>
                      <a:srgbClr val="FFFFFF"/>
                    </a:solidFill>
                    <a:ea typeface="微软雅黑"/>
                  </a:endParaRPr>
                </a:p>
              </p:txBody>
            </p:sp>
            <p:sp>
              <p:nvSpPr>
                <p:cNvPr id="12" name="Icon1" descr="ac6f6a73-e20e-4771-8d0e-12314332a4e2"/>
                <p:cNvSpPr/>
                <p:nvPr/>
              </p:nvSpPr>
              <p:spPr bwMode="gray">
                <a:xfrm>
                  <a:off x="2137242" y="2923702"/>
                  <a:ext cx="406035" cy="346941"/>
                </a:xfrm>
                <a:custGeom>
                  <a:avLst/>
                  <a:gdLst>
                    <a:gd name="connsiteX0" fmla="*/ 560224 w 607107"/>
                    <a:gd name="connsiteY0" fmla="*/ 279860 h 518750"/>
                    <a:gd name="connsiteX1" fmla="*/ 582459 w 607107"/>
                    <a:gd name="connsiteY1" fmla="*/ 280220 h 518750"/>
                    <a:gd name="connsiteX2" fmla="*/ 606440 w 607107"/>
                    <a:gd name="connsiteY2" fmla="*/ 300513 h 518750"/>
                    <a:gd name="connsiteX3" fmla="*/ 596135 w 607107"/>
                    <a:gd name="connsiteY3" fmla="*/ 329751 h 518750"/>
                    <a:gd name="connsiteX4" fmla="*/ 571865 w 607107"/>
                    <a:gd name="connsiteY4" fmla="*/ 348793 h 518750"/>
                    <a:gd name="connsiteX5" fmla="*/ 371834 w 607107"/>
                    <a:gd name="connsiteY5" fmla="*/ 500269 h 518750"/>
                    <a:gd name="connsiteX6" fmla="*/ 134050 w 607107"/>
                    <a:gd name="connsiteY6" fmla="*/ 494210 h 518750"/>
                    <a:gd name="connsiteX7" fmla="*/ 67213 w 607107"/>
                    <a:gd name="connsiteY7" fmla="*/ 511040 h 518750"/>
                    <a:gd name="connsiteX8" fmla="*/ 61145 w 607107"/>
                    <a:gd name="connsiteY8" fmla="*/ 511040 h 518750"/>
                    <a:gd name="connsiteX9" fmla="*/ 59701 w 607107"/>
                    <a:gd name="connsiteY9" fmla="*/ 510560 h 518750"/>
                    <a:gd name="connsiteX10" fmla="*/ 55656 w 607107"/>
                    <a:gd name="connsiteY10" fmla="*/ 507674 h 518750"/>
                    <a:gd name="connsiteX11" fmla="*/ 7502 w 607107"/>
                    <a:gd name="connsiteY11" fmla="*/ 432081 h 518750"/>
                    <a:gd name="connsiteX12" fmla="*/ 1435 w 607107"/>
                    <a:gd name="connsiteY12" fmla="*/ 423521 h 518750"/>
                    <a:gd name="connsiteX13" fmla="*/ 183 w 607107"/>
                    <a:gd name="connsiteY13" fmla="*/ 417077 h 518750"/>
                    <a:gd name="connsiteX14" fmla="*/ 4131 w 607107"/>
                    <a:gd name="connsiteY14" fmla="*/ 411788 h 518750"/>
                    <a:gd name="connsiteX15" fmla="*/ 95527 w 607107"/>
                    <a:gd name="connsiteY15" fmla="*/ 376588 h 518750"/>
                    <a:gd name="connsiteX16" fmla="*/ 266570 w 607107"/>
                    <a:gd name="connsiteY16" fmla="*/ 330231 h 518750"/>
                    <a:gd name="connsiteX17" fmla="*/ 327147 w 607107"/>
                    <a:gd name="connsiteY17" fmla="*/ 372741 h 518750"/>
                    <a:gd name="connsiteX18" fmla="*/ 233536 w 607107"/>
                    <a:gd name="connsiteY18" fmla="*/ 417943 h 518750"/>
                    <a:gd name="connsiteX19" fmla="*/ 360084 w 607107"/>
                    <a:gd name="connsiteY19" fmla="*/ 366393 h 518750"/>
                    <a:gd name="connsiteX20" fmla="*/ 365285 w 607107"/>
                    <a:gd name="connsiteY20" fmla="*/ 359372 h 518750"/>
                    <a:gd name="connsiteX21" fmla="*/ 524482 w 607107"/>
                    <a:gd name="connsiteY21" fmla="*/ 291473 h 518750"/>
                    <a:gd name="connsiteX22" fmla="*/ 560224 w 607107"/>
                    <a:gd name="connsiteY22" fmla="*/ 279860 h 518750"/>
                    <a:gd name="connsiteX23" fmla="*/ 231201 w 607107"/>
                    <a:gd name="connsiteY23" fmla="*/ 114447 h 518750"/>
                    <a:gd name="connsiteX24" fmla="*/ 227733 w 607107"/>
                    <a:gd name="connsiteY24" fmla="*/ 115409 h 518750"/>
                    <a:gd name="connsiteX25" fmla="*/ 204232 w 607107"/>
                    <a:gd name="connsiteY25" fmla="*/ 127912 h 518750"/>
                    <a:gd name="connsiteX26" fmla="*/ 200572 w 607107"/>
                    <a:gd name="connsiteY26" fmla="*/ 136280 h 518750"/>
                    <a:gd name="connsiteX27" fmla="*/ 203269 w 607107"/>
                    <a:gd name="connsiteY27" fmla="*/ 146860 h 518750"/>
                    <a:gd name="connsiteX28" fmla="*/ 207410 w 607107"/>
                    <a:gd name="connsiteY28" fmla="*/ 151862 h 518750"/>
                    <a:gd name="connsiteX29" fmla="*/ 213960 w 607107"/>
                    <a:gd name="connsiteY29" fmla="*/ 151573 h 518750"/>
                    <a:gd name="connsiteX30" fmla="*/ 222340 w 607107"/>
                    <a:gd name="connsiteY30" fmla="*/ 147053 h 518750"/>
                    <a:gd name="connsiteX31" fmla="*/ 222340 w 607107"/>
                    <a:gd name="connsiteY31" fmla="*/ 230058 h 518750"/>
                    <a:gd name="connsiteX32" fmla="*/ 229756 w 607107"/>
                    <a:gd name="connsiteY32" fmla="*/ 237464 h 518750"/>
                    <a:gd name="connsiteX33" fmla="*/ 243433 w 607107"/>
                    <a:gd name="connsiteY33" fmla="*/ 237464 h 518750"/>
                    <a:gd name="connsiteX34" fmla="*/ 250850 w 607107"/>
                    <a:gd name="connsiteY34" fmla="*/ 230058 h 518750"/>
                    <a:gd name="connsiteX35" fmla="*/ 250850 w 607107"/>
                    <a:gd name="connsiteY35" fmla="*/ 121853 h 518750"/>
                    <a:gd name="connsiteX36" fmla="*/ 243433 w 607107"/>
                    <a:gd name="connsiteY36" fmla="*/ 114447 h 518750"/>
                    <a:gd name="connsiteX37" fmla="*/ 230719 w 607107"/>
                    <a:gd name="connsiteY37" fmla="*/ 76070 h 518750"/>
                    <a:gd name="connsiteX38" fmla="*/ 330794 w 607107"/>
                    <a:gd name="connsiteY38" fmla="*/ 176004 h 518750"/>
                    <a:gd name="connsiteX39" fmla="*/ 230719 w 607107"/>
                    <a:gd name="connsiteY39" fmla="*/ 275841 h 518750"/>
                    <a:gd name="connsiteX40" fmla="*/ 130741 w 607107"/>
                    <a:gd name="connsiteY40" fmla="*/ 176004 h 518750"/>
                    <a:gd name="connsiteX41" fmla="*/ 230719 w 607107"/>
                    <a:gd name="connsiteY41" fmla="*/ 76070 h 518750"/>
                    <a:gd name="connsiteX42" fmla="*/ 371906 w 607107"/>
                    <a:gd name="connsiteY42" fmla="*/ 39432 h 518750"/>
                    <a:gd name="connsiteX43" fmla="*/ 368246 w 607107"/>
                    <a:gd name="connsiteY43" fmla="*/ 40297 h 518750"/>
                    <a:gd name="connsiteX44" fmla="*/ 344168 w 607107"/>
                    <a:gd name="connsiteY44" fmla="*/ 53185 h 518750"/>
                    <a:gd name="connsiteX45" fmla="*/ 340412 w 607107"/>
                    <a:gd name="connsiteY45" fmla="*/ 61744 h 518750"/>
                    <a:gd name="connsiteX46" fmla="*/ 343109 w 607107"/>
                    <a:gd name="connsiteY46" fmla="*/ 72612 h 518750"/>
                    <a:gd name="connsiteX47" fmla="*/ 347443 w 607107"/>
                    <a:gd name="connsiteY47" fmla="*/ 77709 h 518750"/>
                    <a:gd name="connsiteX48" fmla="*/ 354089 w 607107"/>
                    <a:gd name="connsiteY48" fmla="*/ 77421 h 518750"/>
                    <a:gd name="connsiteX49" fmla="*/ 362757 w 607107"/>
                    <a:gd name="connsiteY49" fmla="*/ 72804 h 518750"/>
                    <a:gd name="connsiteX50" fmla="*/ 362757 w 607107"/>
                    <a:gd name="connsiteY50" fmla="*/ 157919 h 518750"/>
                    <a:gd name="connsiteX51" fmla="*/ 370365 w 607107"/>
                    <a:gd name="connsiteY51" fmla="*/ 165517 h 518750"/>
                    <a:gd name="connsiteX52" fmla="*/ 384331 w 607107"/>
                    <a:gd name="connsiteY52" fmla="*/ 165517 h 518750"/>
                    <a:gd name="connsiteX53" fmla="*/ 391939 w 607107"/>
                    <a:gd name="connsiteY53" fmla="*/ 157919 h 518750"/>
                    <a:gd name="connsiteX54" fmla="*/ 391939 w 607107"/>
                    <a:gd name="connsiteY54" fmla="*/ 47029 h 518750"/>
                    <a:gd name="connsiteX55" fmla="*/ 384331 w 607107"/>
                    <a:gd name="connsiteY55" fmla="*/ 39432 h 518750"/>
                    <a:gd name="connsiteX56" fmla="*/ 371328 w 607107"/>
                    <a:gd name="connsiteY56" fmla="*/ 0 h 518750"/>
                    <a:gd name="connsiteX57" fmla="*/ 473901 w 607107"/>
                    <a:gd name="connsiteY57" fmla="*/ 102426 h 518750"/>
                    <a:gd name="connsiteX58" fmla="*/ 371328 w 607107"/>
                    <a:gd name="connsiteY58" fmla="*/ 204852 h 518750"/>
                    <a:gd name="connsiteX59" fmla="*/ 342531 w 607107"/>
                    <a:gd name="connsiteY59" fmla="*/ 200717 h 518750"/>
                    <a:gd name="connsiteX60" fmla="*/ 348117 w 607107"/>
                    <a:gd name="connsiteY60" fmla="*/ 167440 h 518750"/>
                    <a:gd name="connsiteX61" fmla="*/ 274342 w 607107"/>
                    <a:gd name="connsiteY61" fmla="*/ 69150 h 518750"/>
                    <a:gd name="connsiteX62" fmla="*/ 371328 w 607107"/>
                    <a:gd name="connsiteY62" fmla="*/ 0 h 518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607107" h="518750">
                      <a:moveTo>
                        <a:pt x="560224" y="279860"/>
                      </a:moveTo>
                      <a:cubicBezTo>
                        <a:pt x="569819" y="278441"/>
                        <a:pt x="577162" y="279018"/>
                        <a:pt x="582459" y="280220"/>
                      </a:cubicBezTo>
                      <a:cubicBezTo>
                        <a:pt x="595268" y="283010"/>
                        <a:pt x="604032" y="289742"/>
                        <a:pt x="606440" y="300513"/>
                      </a:cubicBezTo>
                      <a:cubicBezTo>
                        <a:pt x="608751" y="310804"/>
                        <a:pt x="604995" y="322826"/>
                        <a:pt x="596135" y="329751"/>
                      </a:cubicBezTo>
                      <a:cubicBezTo>
                        <a:pt x="587949" y="336098"/>
                        <a:pt x="579762" y="342542"/>
                        <a:pt x="571865" y="348793"/>
                      </a:cubicBezTo>
                      <a:lnTo>
                        <a:pt x="371834" y="500269"/>
                      </a:lnTo>
                      <a:cubicBezTo>
                        <a:pt x="306826" y="545471"/>
                        <a:pt x="137614" y="493440"/>
                        <a:pt x="134050" y="494210"/>
                      </a:cubicBezTo>
                      <a:lnTo>
                        <a:pt x="67213" y="511040"/>
                      </a:lnTo>
                      <a:cubicBezTo>
                        <a:pt x="65479" y="511521"/>
                        <a:pt x="63264" y="511425"/>
                        <a:pt x="61145" y="511040"/>
                      </a:cubicBezTo>
                      <a:cubicBezTo>
                        <a:pt x="60567" y="510848"/>
                        <a:pt x="60086" y="510752"/>
                        <a:pt x="59701" y="510560"/>
                      </a:cubicBezTo>
                      <a:cubicBezTo>
                        <a:pt x="58063" y="510079"/>
                        <a:pt x="56715" y="509021"/>
                        <a:pt x="55656" y="507674"/>
                      </a:cubicBezTo>
                      <a:cubicBezTo>
                        <a:pt x="40150" y="486131"/>
                        <a:pt x="22430" y="453335"/>
                        <a:pt x="7502" y="432081"/>
                      </a:cubicBezTo>
                      <a:lnTo>
                        <a:pt x="1435" y="423521"/>
                      </a:lnTo>
                      <a:cubicBezTo>
                        <a:pt x="183" y="421694"/>
                        <a:pt x="-299" y="419289"/>
                        <a:pt x="183" y="417077"/>
                      </a:cubicBezTo>
                      <a:cubicBezTo>
                        <a:pt x="664" y="414865"/>
                        <a:pt x="1723" y="412750"/>
                        <a:pt x="4131" y="411788"/>
                      </a:cubicBezTo>
                      <a:lnTo>
                        <a:pt x="95527" y="376588"/>
                      </a:lnTo>
                      <a:cubicBezTo>
                        <a:pt x="155816" y="356487"/>
                        <a:pt x="154179" y="328885"/>
                        <a:pt x="266570" y="330231"/>
                      </a:cubicBezTo>
                      <a:cubicBezTo>
                        <a:pt x="296618" y="330520"/>
                        <a:pt x="351706" y="324172"/>
                        <a:pt x="327147" y="372741"/>
                      </a:cubicBezTo>
                      <a:cubicBezTo>
                        <a:pt x="316650" y="393515"/>
                        <a:pt x="281979" y="420059"/>
                        <a:pt x="233536" y="417943"/>
                      </a:cubicBezTo>
                      <a:cubicBezTo>
                        <a:pt x="233344" y="419193"/>
                        <a:pt x="327244" y="456605"/>
                        <a:pt x="360084" y="366393"/>
                      </a:cubicBezTo>
                      <a:cubicBezTo>
                        <a:pt x="360084" y="366393"/>
                        <a:pt x="361433" y="361007"/>
                        <a:pt x="365285" y="359372"/>
                      </a:cubicBezTo>
                      <a:cubicBezTo>
                        <a:pt x="389940" y="348793"/>
                        <a:pt x="522459" y="292338"/>
                        <a:pt x="524482" y="291473"/>
                      </a:cubicBezTo>
                      <a:cubicBezTo>
                        <a:pt x="538784" y="284693"/>
                        <a:pt x="550629" y="281278"/>
                        <a:pt x="560224" y="279860"/>
                      </a:cubicBezTo>
                      <a:close/>
                      <a:moveTo>
                        <a:pt x="231201" y="114447"/>
                      </a:moveTo>
                      <a:cubicBezTo>
                        <a:pt x="230045" y="114447"/>
                        <a:pt x="228793" y="114832"/>
                        <a:pt x="227733" y="115409"/>
                      </a:cubicBezTo>
                      <a:lnTo>
                        <a:pt x="204232" y="127912"/>
                      </a:lnTo>
                      <a:cubicBezTo>
                        <a:pt x="201246" y="129548"/>
                        <a:pt x="199705" y="133010"/>
                        <a:pt x="200572" y="136280"/>
                      </a:cubicBezTo>
                      <a:lnTo>
                        <a:pt x="203269" y="146860"/>
                      </a:lnTo>
                      <a:cubicBezTo>
                        <a:pt x="203847" y="149073"/>
                        <a:pt x="205388" y="150900"/>
                        <a:pt x="207410" y="151862"/>
                      </a:cubicBezTo>
                      <a:cubicBezTo>
                        <a:pt x="209529" y="152727"/>
                        <a:pt x="211937" y="152631"/>
                        <a:pt x="213960" y="151573"/>
                      </a:cubicBezTo>
                      <a:lnTo>
                        <a:pt x="222340" y="147053"/>
                      </a:lnTo>
                      <a:lnTo>
                        <a:pt x="222340" y="230058"/>
                      </a:lnTo>
                      <a:cubicBezTo>
                        <a:pt x="222340" y="234098"/>
                        <a:pt x="225711" y="237464"/>
                        <a:pt x="229756" y="237464"/>
                      </a:cubicBezTo>
                      <a:lnTo>
                        <a:pt x="243433" y="237464"/>
                      </a:lnTo>
                      <a:cubicBezTo>
                        <a:pt x="247479" y="237464"/>
                        <a:pt x="250850" y="234098"/>
                        <a:pt x="250850" y="230058"/>
                      </a:cubicBezTo>
                      <a:lnTo>
                        <a:pt x="250850" y="121853"/>
                      </a:lnTo>
                      <a:cubicBezTo>
                        <a:pt x="250850" y="117813"/>
                        <a:pt x="247479" y="114447"/>
                        <a:pt x="243433" y="114447"/>
                      </a:cubicBezTo>
                      <a:close/>
                      <a:moveTo>
                        <a:pt x="230719" y="76070"/>
                      </a:moveTo>
                      <a:cubicBezTo>
                        <a:pt x="286006" y="76070"/>
                        <a:pt x="330794" y="120795"/>
                        <a:pt x="330794" y="176004"/>
                      </a:cubicBezTo>
                      <a:cubicBezTo>
                        <a:pt x="330794" y="231116"/>
                        <a:pt x="286006" y="275841"/>
                        <a:pt x="230719" y="275841"/>
                      </a:cubicBezTo>
                      <a:cubicBezTo>
                        <a:pt x="175529" y="275841"/>
                        <a:pt x="130741" y="231116"/>
                        <a:pt x="130741" y="176004"/>
                      </a:cubicBezTo>
                      <a:cubicBezTo>
                        <a:pt x="130741" y="120795"/>
                        <a:pt x="175529" y="76070"/>
                        <a:pt x="230719" y="76070"/>
                      </a:cubicBezTo>
                      <a:close/>
                      <a:moveTo>
                        <a:pt x="371906" y="39432"/>
                      </a:moveTo>
                      <a:cubicBezTo>
                        <a:pt x="370654" y="39432"/>
                        <a:pt x="369402" y="39720"/>
                        <a:pt x="368246" y="40297"/>
                      </a:cubicBezTo>
                      <a:lnTo>
                        <a:pt x="344168" y="53185"/>
                      </a:lnTo>
                      <a:cubicBezTo>
                        <a:pt x="341086" y="54819"/>
                        <a:pt x="339545" y="58378"/>
                        <a:pt x="340412" y="61744"/>
                      </a:cubicBezTo>
                      <a:lnTo>
                        <a:pt x="343109" y="72612"/>
                      </a:lnTo>
                      <a:cubicBezTo>
                        <a:pt x="343687" y="74920"/>
                        <a:pt x="345324" y="76747"/>
                        <a:pt x="347443" y="77709"/>
                      </a:cubicBezTo>
                      <a:cubicBezTo>
                        <a:pt x="349562" y="78671"/>
                        <a:pt x="352066" y="78575"/>
                        <a:pt x="354089" y="77421"/>
                      </a:cubicBezTo>
                      <a:lnTo>
                        <a:pt x="362757" y="72804"/>
                      </a:lnTo>
                      <a:lnTo>
                        <a:pt x="362757" y="157919"/>
                      </a:lnTo>
                      <a:cubicBezTo>
                        <a:pt x="362757" y="162054"/>
                        <a:pt x="366224" y="165517"/>
                        <a:pt x="370365" y="165517"/>
                      </a:cubicBezTo>
                      <a:lnTo>
                        <a:pt x="384331" y="165517"/>
                      </a:lnTo>
                      <a:cubicBezTo>
                        <a:pt x="388568" y="165517"/>
                        <a:pt x="391939" y="162054"/>
                        <a:pt x="391939" y="157919"/>
                      </a:cubicBezTo>
                      <a:lnTo>
                        <a:pt x="391939" y="47029"/>
                      </a:lnTo>
                      <a:cubicBezTo>
                        <a:pt x="391939" y="42798"/>
                        <a:pt x="388568" y="39432"/>
                        <a:pt x="384331" y="39432"/>
                      </a:cubicBezTo>
                      <a:close/>
                      <a:moveTo>
                        <a:pt x="371328" y="0"/>
                      </a:moveTo>
                      <a:cubicBezTo>
                        <a:pt x="428056" y="0"/>
                        <a:pt x="473901" y="45875"/>
                        <a:pt x="473901" y="102426"/>
                      </a:cubicBezTo>
                      <a:cubicBezTo>
                        <a:pt x="473901" y="158977"/>
                        <a:pt x="428056" y="204852"/>
                        <a:pt x="371328" y="204852"/>
                      </a:cubicBezTo>
                      <a:cubicBezTo>
                        <a:pt x="361312" y="204852"/>
                        <a:pt x="351681" y="203409"/>
                        <a:pt x="342531" y="200717"/>
                      </a:cubicBezTo>
                      <a:cubicBezTo>
                        <a:pt x="346095" y="190234"/>
                        <a:pt x="348117" y="179077"/>
                        <a:pt x="348117" y="167440"/>
                      </a:cubicBezTo>
                      <a:cubicBezTo>
                        <a:pt x="348117" y="120892"/>
                        <a:pt x="317008" y="81556"/>
                        <a:pt x="274342" y="69150"/>
                      </a:cubicBezTo>
                      <a:cubicBezTo>
                        <a:pt x="288211" y="28949"/>
                        <a:pt x="326447" y="0"/>
                        <a:pt x="371328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28575"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 anchorCtr="false"/>
                <a:lstStyle/>
                <a:p>
                  <a:pPr algn="ctr"/>
                </a:p>
              </p:txBody>
            </p:sp>
          </p:grpSp>
          <p:grpSp>
            <p:nvGrpSpPr>
              <p:cNvPr id="16" name="组合 15" descr="a14528e2-d769-4af9-b0f4-019d5e66ea2f"/>
              <p:cNvGrpSpPr/>
              <p:nvPr/>
            </p:nvGrpSpPr>
            <p:grpSpPr>
              <a:xfrm>
                <a:off x="4295546" y="2923702"/>
                <a:ext cx="3042944" cy="2397598"/>
                <a:chOff x="4295546" y="2923702"/>
                <a:chExt cx="3042944" cy="2397598"/>
              </a:xfrm>
            </p:grpSpPr>
            <p:sp>
              <p:nvSpPr>
                <p:cNvPr id="6" name="Text2" descr="b43a6e86-3176-4fd5-be38-4c61d380f398"/>
                <p:cNvSpPr/>
                <p:nvPr/>
              </p:nvSpPr>
              <p:spPr bwMode="gray">
                <a:xfrm>
                  <a:off x="4295548" y="4103947"/>
                  <a:ext cx="3042942" cy="1217353"/>
                </a:xfrm>
                <a:prstGeom prst="rect">
                  <a:avLst/>
                </a:prstGeom>
                <a:noFill/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t" anchorCtr="tru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合作丰富医圣文化园业态，启动二期建设，盘活文创项目。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  <p:sp>
              <p:nvSpPr>
                <p:cNvPr id="7" name="Bullet2" descr="06078c25-6270-46f3-895e-c35605788273"/>
                <p:cNvSpPr/>
                <p:nvPr/>
              </p:nvSpPr>
              <p:spPr bwMode="gray">
                <a:xfrm>
                  <a:off x="4295546" y="3372288"/>
                  <a:ext cx="3042942" cy="5925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 w="38100">
                  <a:solidFill>
                    <a:schemeClr val="bg1"/>
                  </a:solidFill>
                  <a:miter lim="800000"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FFFFFF"/>
                      </a:solidFill>
                      <a:ea typeface="微软雅黑"/>
                    </a:rPr>
                    <a:t>激发文旅新活力</a:t>
                  </a:r>
                  <a:endParaRPr lang="en-US" sz="1800" b="1" i="0" u="none">
                    <a:solidFill>
                      <a:srgbClr val="FFFFFF"/>
                    </a:solidFill>
                    <a:ea typeface="微软雅黑"/>
                  </a:endParaRPr>
                </a:p>
              </p:txBody>
            </p:sp>
            <p:sp>
              <p:nvSpPr>
                <p:cNvPr id="13" name="Icon2" descr="684e0139-d4ca-4ffe-8f36-ec6f5c0df25f"/>
                <p:cNvSpPr/>
                <p:nvPr/>
              </p:nvSpPr>
              <p:spPr bwMode="gray">
                <a:xfrm>
                  <a:off x="5613999" y="2923702"/>
                  <a:ext cx="406035" cy="346941"/>
                </a:xfrm>
                <a:custGeom>
                  <a:avLst/>
                  <a:gdLst>
                    <a:gd name="connsiteX0" fmla="*/ 560224 w 607107"/>
                    <a:gd name="connsiteY0" fmla="*/ 279860 h 518750"/>
                    <a:gd name="connsiteX1" fmla="*/ 582459 w 607107"/>
                    <a:gd name="connsiteY1" fmla="*/ 280220 h 518750"/>
                    <a:gd name="connsiteX2" fmla="*/ 606440 w 607107"/>
                    <a:gd name="connsiteY2" fmla="*/ 300513 h 518750"/>
                    <a:gd name="connsiteX3" fmla="*/ 596135 w 607107"/>
                    <a:gd name="connsiteY3" fmla="*/ 329751 h 518750"/>
                    <a:gd name="connsiteX4" fmla="*/ 571865 w 607107"/>
                    <a:gd name="connsiteY4" fmla="*/ 348793 h 518750"/>
                    <a:gd name="connsiteX5" fmla="*/ 371834 w 607107"/>
                    <a:gd name="connsiteY5" fmla="*/ 500269 h 518750"/>
                    <a:gd name="connsiteX6" fmla="*/ 134050 w 607107"/>
                    <a:gd name="connsiteY6" fmla="*/ 494210 h 518750"/>
                    <a:gd name="connsiteX7" fmla="*/ 67213 w 607107"/>
                    <a:gd name="connsiteY7" fmla="*/ 511040 h 518750"/>
                    <a:gd name="connsiteX8" fmla="*/ 61145 w 607107"/>
                    <a:gd name="connsiteY8" fmla="*/ 511040 h 518750"/>
                    <a:gd name="connsiteX9" fmla="*/ 59701 w 607107"/>
                    <a:gd name="connsiteY9" fmla="*/ 510560 h 518750"/>
                    <a:gd name="connsiteX10" fmla="*/ 55656 w 607107"/>
                    <a:gd name="connsiteY10" fmla="*/ 507674 h 518750"/>
                    <a:gd name="connsiteX11" fmla="*/ 7502 w 607107"/>
                    <a:gd name="connsiteY11" fmla="*/ 432081 h 518750"/>
                    <a:gd name="connsiteX12" fmla="*/ 1435 w 607107"/>
                    <a:gd name="connsiteY12" fmla="*/ 423521 h 518750"/>
                    <a:gd name="connsiteX13" fmla="*/ 183 w 607107"/>
                    <a:gd name="connsiteY13" fmla="*/ 417077 h 518750"/>
                    <a:gd name="connsiteX14" fmla="*/ 4131 w 607107"/>
                    <a:gd name="connsiteY14" fmla="*/ 411788 h 518750"/>
                    <a:gd name="connsiteX15" fmla="*/ 95527 w 607107"/>
                    <a:gd name="connsiteY15" fmla="*/ 376588 h 518750"/>
                    <a:gd name="connsiteX16" fmla="*/ 266570 w 607107"/>
                    <a:gd name="connsiteY16" fmla="*/ 330231 h 518750"/>
                    <a:gd name="connsiteX17" fmla="*/ 327147 w 607107"/>
                    <a:gd name="connsiteY17" fmla="*/ 372741 h 518750"/>
                    <a:gd name="connsiteX18" fmla="*/ 233536 w 607107"/>
                    <a:gd name="connsiteY18" fmla="*/ 417943 h 518750"/>
                    <a:gd name="connsiteX19" fmla="*/ 360084 w 607107"/>
                    <a:gd name="connsiteY19" fmla="*/ 366393 h 518750"/>
                    <a:gd name="connsiteX20" fmla="*/ 365285 w 607107"/>
                    <a:gd name="connsiteY20" fmla="*/ 359372 h 518750"/>
                    <a:gd name="connsiteX21" fmla="*/ 524482 w 607107"/>
                    <a:gd name="connsiteY21" fmla="*/ 291473 h 518750"/>
                    <a:gd name="connsiteX22" fmla="*/ 560224 w 607107"/>
                    <a:gd name="connsiteY22" fmla="*/ 279860 h 518750"/>
                    <a:gd name="connsiteX23" fmla="*/ 231201 w 607107"/>
                    <a:gd name="connsiteY23" fmla="*/ 114447 h 518750"/>
                    <a:gd name="connsiteX24" fmla="*/ 227733 w 607107"/>
                    <a:gd name="connsiteY24" fmla="*/ 115409 h 518750"/>
                    <a:gd name="connsiteX25" fmla="*/ 204232 w 607107"/>
                    <a:gd name="connsiteY25" fmla="*/ 127912 h 518750"/>
                    <a:gd name="connsiteX26" fmla="*/ 200572 w 607107"/>
                    <a:gd name="connsiteY26" fmla="*/ 136280 h 518750"/>
                    <a:gd name="connsiteX27" fmla="*/ 203269 w 607107"/>
                    <a:gd name="connsiteY27" fmla="*/ 146860 h 518750"/>
                    <a:gd name="connsiteX28" fmla="*/ 207410 w 607107"/>
                    <a:gd name="connsiteY28" fmla="*/ 151862 h 518750"/>
                    <a:gd name="connsiteX29" fmla="*/ 213960 w 607107"/>
                    <a:gd name="connsiteY29" fmla="*/ 151573 h 518750"/>
                    <a:gd name="connsiteX30" fmla="*/ 222340 w 607107"/>
                    <a:gd name="connsiteY30" fmla="*/ 147053 h 518750"/>
                    <a:gd name="connsiteX31" fmla="*/ 222340 w 607107"/>
                    <a:gd name="connsiteY31" fmla="*/ 230058 h 518750"/>
                    <a:gd name="connsiteX32" fmla="*/ 229756 w 607107"/>
                    <a:gd name="connsiteY32" fmla="*/ 237464 h 518750"/>
                    <a:gd name="connsiteX33" fmla="*/ 243433 w 607107"/>
                    <a:gd name="connsiteY33" fmla="*/ 237464 h 518750"/>
                    <a:gd name="connsiteX34" fmla="*/ 250850 w 607107"/>
                    <a:gd name="connsiteY34" fmla="*/ 230058 h 518750"/>
                    <a:gd name="connsiteX35" fmla="*/ 250850 w 607107"/>
                    <a:gd name="connsiteY35" fmla="*/ 121853 h 518750"/>
                    <a:gd name="connsiteX36" fmla="*/ 243433 w 607107"/>
                    <a:gd name="connsiteY36" fmla="*/ 114447 h 518750"/>
                    <a:gd name="connsiteX37" fmla="*/ 230719 w 607107"/>
                    <a:gd name="connsiteY37" fmla="*/ 76070 h 518750"/>
                    <a:gd name="connsiteX38" fmla="*/ 330794 w 607107"/>
                    <a:gd name="connsiteY38" fmla="*/ 176004 h 518750"/>
                    <a:gd name="connsiteX39" fmla="*/ 230719 w 607107"/>
                    <a:gd name="connsiteY39" fmla="*/ 275841 h 518750"/>
                    <a:gd name="connsiteX40" fmla="*/ 130741 w 607107"/>
                    <a:gd name="connsiteY40" fmla="*/ 176004 h 518750"/>
                    <a:gd name="connsiteX41" fmla="*/ 230719 w 607107"/>
                    <a:gd name="connsiteY41" fmla="*/ 76070 h 518750"/>
                    <a:gd name="connsiteX42" fmla="*/ 371906 w 607107"/>
                    <a:gd name="connsiteY42" fmla="*/ 39432 h 518750"/>
                    <a:gd name="connsiteX43" fmla="*/ 368246 w 607107"/>
                    <a:gd name="connsiteY43" fmla="*/ 40297 h 518750"/>
                    <a:gd name="connsiteX44" fmla="*/ 344168 w 607107"/>
                    <a:gd name="connsiteY44" fmla="*/ 53185 h 518750"/>
                    <a:gd name="connsiteX45" fmla="*/ 340412 w 607107"/>
                    <a:gd name="connsiteY45" fmla="*/ 61744 h 518750"/>
                    <a:gd name="connsiteX46" fmla="*/ 343109 w 607107"/>
                    <a:gd name="connsiteY46" fmla="*/ 72612 h 518750"/>
                    <a:gd name="connsiteX47" fmla="*/ 347443 w 607107"/>
                    <a:gd name="connsiteY47" fmla="*/ 77709 h 518750"/>
                    <a:gd name="connsiteX48" fmla="*/ 354089 w 607107"/>
                    <a:gd name="connsiteY48" fmla="*/ 77421 h 518750"/>
                    <a:gd name="connsiteX49" fmla="*/ 362757 w 607107"/>
                    <a:gd name="connsiteY49" fmla="*/ 72804 h 518750"/>
                    <a:gd name="connsiteX50" fmla="*/ 362757 w 607107"/>
                    <a:gd name="connsiteY50" fmla="*/ 157919 h 518750"/>
                    <a:gd name="connsiteX51" fmla="*/ 370365 w 607107"/>
                    <a:gd name="connsiteY51" fmla="*/ 165517 h 518750"/>
                    <a:gd name="connsiteX52" fmla="*/ 384331 w 607107"/>
                    <a:gd name="connsiteY52" fmla="*/ 165517 h 518750"/>
                    <a:gd name="connsiteX53" fmla="*/ 391939 w 607107"/>
                    <a:gd name="connsiteY53" fmla="*/ 157919 h 518750"/>
                    <a:gd name="connsiteX54" fmla="*/ 391939 w 607107"/>
                    <a:gd name="connsiteY54" fmla="*/ 47029 h 518750"/>
                    <a:gd name="connsiteX55" fmla="*/ 384331 w 607107"/>
                    <a:gd name="connsiteY55" fmla="*/ 39432 h 518750"/>
                    <a:gd name="connsiteX56" fmla="*/ 371328 w 607107"/>
                    <a:gd name="connsiteY56" fmla="*/ 0 h 518750"/>
                    <a:gd name="connsiteX57" fmla="*/ 473901 w 607107"/>
                    <a:gd name="connsiteY57" fmla="*/ 102426 h 518750"/>
                    <a:gd name="connsiteX58" fmla="*/ 371328 w 607107"/>
                    <a:gd name="connsiteY58" fmla="*/ 204852 h 518750"/>
                    <a:gd name="connsiteX59" fmla="*/ 342531 w 607107"/>
                    <a:gd name="connsiteY59" fmla="*/ 200717 h 518750"/>
                    <a:gd name="connsiteX60" fmla="*/ 348117 w 607107"/>
                    <a:gd name="connsiteY60" fmla="*/ 167440 h 518750"/>
                    <a:gd name="connsiteX61" fmla="*/ 274342 w 607107"/>
                    <a:gd name="connsiteY61" fmla="*/ 69150 h 518750"/>
                    <a:gd name="connsiteX62" fmla="*/ 371328 w 607107"/>
                    <a:gd name="connsiteY62" fmla="*/ 0 h 518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607107" h="518750">
                      <a:moveTo>
                        <a:pt x="560224" y="279860"/>
                      </a:moveTo>
                      <a:cubicBezTo>
                        <a:pt x="569819" y="278441"/>
                        <a:pt x="577162" y="279018"/>
                        <a:pt x="582459" y="280220"/>
                      </a:cubicBezTo>
                      <a:cubicBezTo>
                        <a:pt x="595268" y="283010"/>
                        <a:pt x="604032" y="289742"/>
                        <a:pt x="606440" y="300513"/>
                      </a:cubicBezTo>
                      <a:cubicBezTo>
                        <a:pt x="608751" y="310804"/>
                        <a:pt x="604995" y="322826"/>
                        <a:pt x="596135" y="329751"/>
                      </a:cubicBezTo>
                      <a:cubicBezTo>
                        <a:pt x="587949" y="336098"/>
                        <a:pt x="579762" y="342542"/>
                        <a:pt x="571865" y="348793"/>
                      </a:cubicBezTo>
                      <a:lnTo>
                        <a:pt x="371834" y="500269"/>
                      </a:lnTo>
                      <a:cubicBezTo>
                        <a:pt x="306826" y="545471"/>
                        <a:pt x="137614" y="493440"/>
                        <a:pt x="134050" y="494210"/>
                      </a:cubicBezTo>
                      <a:lnTo>
                        <a:pt x="67213" y="511040"/>
                      </a:lnTo>
                      <a:cubicBezTo>
                        <a:pt x="65479" y="511521"/>
                        <a:pt x="63264" y="511425"/>
                        <a:pt x="61145" y="511040"/>
                      </a:cubicBezTo>
                      <a:cubicBezTo>
                        <a:pt x="60567" y="510848"/>
                        <a:pt x="60086" y="510752"/>
                        <a:pt x="59701" y="510560"/>
                      </a:cubicBezTo>
                      <a:cubicBezTo>
                        <a:pt x="58063" y="510079"/>
                        <a:pt x="56715" y="509021"/>
                        <a:pt x="55656" y="507674"/>
                      </a:cubicBezTo>
                      <a:cubicBezTo>
                        <a:pt x="40150" y="486131"/>
                        <a:pt x="22430" y="453335"/>
                        <a:pt x="7502" y="432081"/>
                      </a:cubicBezTo>
                      <a:lnTo>
                        <a:pt x="1435" y="423521"/>
                      </a:lnTo>
                      <a:cubicBezTo>
                        <a:pt x="183" y="421694"/>
                        <a:pt x="-299" y="419289"/>
                        <a:pt x="183" y="417077"/>
                      </a:cubicBezTo>
                      <a:cubicBezTo>
                        <a:pt x="664" y="414865"/>
                        <a:pt x="1723" y="412750"/>
                        <a:pt x="4131" y="411788"/>
                      </a:cubicBezTo>
                      <a:lnTo>
                        <a:pt x="95527" y="376588"/>
                      </a:lnTo>
                      <a:cubicBezTo>
                        <a:pt x="155816" y="356487"/>
                        <a:pt x="154179" y="328885"/>
                        <a:pt x="266570" y="330231"/>
                      </a:cubicBezTo>
                      <a:cubicBezTo>
                        <a:pt x="296618" y="330520"/>
                        <a:pt x="351706" y="324172"/>
                        <a:pt x="327147" y="372741"/>
                      </a:cubicBezTo>
                      <a:cubicBezTo>
                        <a:pt x="316650" y="393515"/>
                        <a:pt x="281979" y="420059"/>
                        <a:pt x="233536" y="417943"/>
                      </a:cubicBezTo>
                      <a:cubicBezTo>
                        <a:pt x="233344" y="419193"/>
                        <a:pt x="327244" y="456605"/>
                        <a:pt x="360084" y="366393"/>
                      </a:cubicBezTo>
                      <a:cubicBezTo>
                        <a:pt x="360084" y="366393"/>
                        <a:pt x="361433" y="361007"/>
                        <a:pt x="365285" y="359372"/>
                      </a:cubicBezTo>
                      <a:cubicBezTo>
                        <a:pt x="389940" y="348793"/>
                        <a:pt x="522459" y="292338"/>
                        <a:pt x="524482" y="291473"/>
                      </a:cubicBezTo>
                      <a:cubicBezTo>
                        <a:pt x="538784" y="284693"/>
                        <a:pt x="550629" y="281278"/>
                        <a:pt x="560224" y="279860"/>
                      </a:cubicBezTo>
                      <a:close/>
                      <a:moveTo>
                        <a:pt x="231201" y="114447"/>
                      </a:moveTo>
                      <a:cubicBezTo>
                        <a:pt x="230045" y="114447"/>
                        <a:pt x="228793" y="114832"/>
                        <a:pt x="227733" y="115409"/>
                      </a:cubicBezTo>
                      <a:lnTo>
                        <a:pt x="204232" y="127912"/>
                      </a:lnTo>
                      <a:cubicBezTo>
                        <a:pt x="201246" y="129548"/>
                        <a:pt x="199705" y="133010"/>
                        <a:pt x="200572" y="136280"/>
                      </a:cubicBezTo>
                      <a:lnTo>
                        <a:pt x="203269" y="146860"/>
                      </a:lnTo>
                      <a:cubicBezTo>
                        <a:pt x="203847" y="149073"/>
                        <a:pt x="205388" y="150900"/>
                        <a:pt x="207410" y="151862"/>
                      </a:cubicBezTo>
                      <a:cubicBezTo>
                        <a:pt x="209529" y="152727"/>
                        <a:pt x="211937" y="152631"/>
                        <a:pt x="213960" y="151573"/>
                      </a:cubicBezTo>
                      <a:lnTo>
                        <a:pt x="222340" y="147053"/>
                      </a:lnTo>
                      <a:lnTo>
                        <a:pt x="222340" y="230058"/>
                      </a:lnTo>
                      <a:cubicBezTo>
                        <a:pt x="222340" y="234098"/>
                        <a:pt x="225711" y="237464"/>
                        <a:pt x="229756" y="237464"/>
                      </a:cubicBezTo>
                      <a:lnTo>
                        <a:pt x="243433" y="237464"/>
                      </a:lnTo>
                      <a:cubicBezTo>
                        <a:pt x="247479" y="237464"/>
                        <a:pt x="250850" y="234098"/>
                        <a:pt x="250850" y="230058"/>
                      </a:cubicBezTo>
                      <a:lnTo>
                        <a:pt x="250850" y="121853"/>
                      </a:lnTo>
                      <a:cubicBezTo>
                        <a:pt x="250850" y="117813"/>
                        <a:pt x="247479" y="114447"/>
                        <a:pt x="243433" y="114447"/>
                      </a:cubicBezTo>
                      <a:close/>
                      <a:moveTo>
                        <a:pt x="230719" y="76070"/>
                      </a:moveTo>
                      <a:cubicBezTo>
                        <a:pt x="286006" y="76070"/>
                        <a:pt x="330794" y="120795"/>
                        <a:pt x="330794" y="176004"/>
                      </a:cubicBezTo>
                      <a:cubicBezTo>
                        <a:pt x="330794" y="231116"/>
                        <a:pt x="286006" y="275841"/>
                        <a:pt x="230719" y="275841"/>
                      </a:cubicBezTo>
                      <a:cubicBezTo>
                        <a:pt x="175529" y="275841"/>
                        <a:pt x="130741" y="231116"/>
                        <a:pt x="130741" y="176004"/>
                      </a:cubicBezTo>
                      <a:cubicBezTo>
                        <a:pt x="130741" y="120795"/>
                        <a:pt x="175529" y="76070"/>
                        <a:pt x="230719" y="76070"/>
                      </a:cubicBezTo>
                      <a:close/>
                      <a:moveTo>
                        <a:pt x="371906" y="39432"/>
                      </a:moveTo>
                      <a:cubicBezTo>
                        <a:pt x="370654" y="39432"/>
                        <a:pt x="369402" y="39720"/>
                        <a:pt x="368246" y="40297"/>
                      </a:cubicBezTo>
                      <a:lnTo>
                        <a:pt x="344168" y="53185"/>
                      </a:lnTo>
                      <a:cubicBezTo>
                        <a:pt x="341086" y="54819"/>
                        <a:pt x="339545" y="58378"/>
                        <a:pt x="340412" y="61744"/>
                      </a:cubicBezTo>
                      <a:lnTo>
                        <a:pt x="343109" y="72612"/>
                      </a:lnTo>
                      <a:cubicBezTo>
                        <a:pt x="343687" y="74920"/>
                        <a:pt x="345324" y="76747"/>
                        <a:pt x="347443" y="77709"/>
                      </a:cubicBezTo>
                      <a:cubicBezTo>
                        <a:pt x="349562" y="78671"/>
                        <a:pt x="352066" y="78575"/>
                        <a:pt x="354089" y="77421"/>
                      </a:cubicBezTo>
                      <a:lnTo>
                        <a:pt x="362757" y="72804"/>
                      </a:lnTo>
                      <a:lnTo>
                        <a:pt x="362757" y="157919"/>
                      </a:lnTo>
                      <a:cubicBezTo>
                        <a:pt x="362757" y="162054"/>
                        <a:pt x="366224" y="165517"/>
                        <a:pt x="370365" y="165517"/>
                      </a:cubicBezTo>
                      <a:lnTo>
                        <a:pt x="384331" y="165517"/>
                      </a:lnTo>
                      <a:cubicBezTo>
                        <a:pt x="388568" y="165517"/>
                        <a:pt x="391939" y="162054"/>
                        <a:pt x="391939" y="157919"/>
                      </a:cubicBezTo>
                      <a:lnTo>
                        <a:pt x="391939" y="47029"/>
                      </a:lnTo>
                      <a:cubicBezTo>
                        <a:pt x="391939" y="42798"/>
                        <a:pt x="388568" y="39432"/>
                        <a:pt x="384331" y="39432"/>
                      </a:cubicBezTo>
                      <a:close/>
                      <a:moveTo>
                        <a:pt x="371328" y="0"/>
                      </a:moveTo>
                      <a:cubicBezTo>
                        <a:pt x="428056" y="0"/>
                        <a:pt x="473901" y="45875"/>
                        <a:pt x="473901" y="102426"/>
                      </a:cubicBezTo>
                      <a:cubicBezTo>
                        <a:pt x="473901" y="158977"/>
                        <a:pt x="428056" y="204852"/>
                        <a:pt x="371328" y="204852"/>
                      </a:cubicBezTo>
                      <a:cubicBezTo>
                        <a:pt x="361312" y="204852"/>
                        <a:pt x="351681" y="203409"/>
                        <a:pt x="342531" y="200717"/>
                      </a:cubicBezTo>
                      <a:cubicBezTo>
                        <a:pt x="346095" y="190234"/>
                        <a:pt x="348117" y="179077"/>
                        <a:pt x="348117" y="167440"/>
                      </a:cubicBezTo>
                      <a:cubicBezTo>
                        <a:pt x="348117" y="120892"/>
                        <a:pt x="317008" y="81556"/>
                        <a:pt x="274342" y="69150"/>
                      </a:cubicBezTo>
                      <a:cubicBezTo>
                        <a:pt x="288211" y="28949"/>
                        <a:pt x="326447" y="0"/>
                        <a:pt x="371328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28575"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 anchorCtr="false"/>
                <a:lstStyle/>
                <a:p>
                  <a:pPr algn="ctr"/>
                </a:p>
              </p:txBody>
            </p:sp>
          </p:grpSp>
          <p:grpSp>
            <p:nvGrpSpPr>
              <p:cNvPr id="17" name="组合 16" descr="7640435c-592c-4d84-aa8a-3e502213ed3e"/>
              <p:cNvGrpSpPr/>
              <p:nvPr/>
            </p:nvGrpSpPr>
            <p:grpSpPr>
              <a:xfrm>
                <a:off x="7772303" y="2923702"/>
                <a:ext cx="3042944" cy="2397598"/>
                <a:chOff x="7772303" y="2923702"/>
                <a:chExt cx="3042944" cy="2397598"/>
              </a:xfrm>
            </p:grpSpPr>
            <p:sp>
              <p:nvSpPr>
                <p:cNvPr id="8" name="Text3" descr="37775f43-9df1-4f2c-a93f-de0ac841d788"/>
                <p:cNvSpPr/>
                <p:nvPr/>
              </p:nvSpPr>
              <p:spPr bwMode="gray">
                <a:xfrm>
                  <a:off x="7772305" y="4103947"/>
                  <a:ext cx="3042942" cy="1217353"/>
                </a:xfrm>
                <a:prstGeom prst="rect">
                  <a:avLst/>
                </a:prstGeom>
                <a:noFill/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t" anchorCtr="tru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en-US" sz="1200" b="0" i="0" u="none">
                      <a:solidFill>
                        <a:srgbClr val="000000"/>
                      </a:solidFill>
                      <a:ea typeface="微软雅黑"/>
                    </a:rPr>
                    <a:t>打造名医巷，开展文化活动，建设中医药创新平台。</a:t>
                  </a:r>
                  <a:endParaRPr lang="en-US" sz="1200" b="0" i="0" u="none">
                    <a:solidFill>
                      <a:srgbClr val="000000"/>
                    </a:solidFill>
                    <a:ea typeface="微软雅黑"/>
                  </a:endParaRPr>
                </a:p>
              </p:txBody>
            </p:sp>
            <p:sp>
              <p:nvSpPr>
                <p:cNvPr id="9" name="Bullet3" descr="ee396e35-c055-4189-95ef-2afa54cc1a87"/>
                <p:cNvSpPr/>
                <p:nvPr/>
              </p:nvSpPr>
              <p:spPr bwMode="gray">
                <a:xfrm>
                  <a:off x="7772303" y="3372288"/>
                  <a:ext cx="3042942" cy="5925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2"/>
                </a:solidFill>
                <a:ln w="38100">
                  <a:solidFill>
                    <a:schemeClr val="bg1"/>
                  </a:solidFill>
                  <a:miter lim="800000"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 anchorCtr="true">
                  <a:normAutofit/>
                </a:bodyPr>
                <a:lstStyle/>
                <a:p>
                  <a:pPr algn="ctr"/>
                  <a:r>
                    <a:rPr lang="en-US" sz="1800" b="1" i="0" u="none">
                      <a:solidFill>
                        <a:srgbClr val="FFFFFF"/>
                      </a:solidFill>
                      <a:ea typeface="微软雅黑"/>
                    </a:rPr>
                    <a:t>擦亮中医药名片</a:t>
                  </a:r>
                  <a:endParaRPr lang="en-US" sz="1800" b="1" i="0" u="none">
                    <a:solidFill>
                      <a:srgbClr val="FFFFFF"/>
                    </a:solidFill>
                    <a:ea typeface="微软雅黑"/>
                  </a:endParaRPr>
                </a:p>
              </p:txBody>
            </p:sp>
            <p:sp>
              <p:nvSpPr>
                <p:cNvPr id="14" name="Icon3" descr="d7b24ed5-b40e-4adc-b937-917bc8165765"/>
                <p:cNvSpPr/>
                <p:nvPr/>
              </p:nvSpPr>
              <p:spPr bwMode="gray">
                <a:xfrm>
                  <a:off x="9090756" y="2923702"/>
                  <a:ext cx="406035" cy="346941"/>
                </a:xfrm>
                <a:custGeom>
                  <a:avLst/>
                  <a:gdLst>
                    <a:gd name="connsiteX0" fmla="*/ 560224 w 607107"/>
                    <a:gd name="connsiteY0" fmla="*/ 279860 h 518750"/>
                    <a:gd name="connsiteX1" fmla="*/ 582459 w 607107"/>
                    <a:gd name="connsiteY1" fmla="*/ 280220 h 518750"/>
                    <a:gd name="connsiteX2" fmla="*/ 606440 w 607107"/>
                    <a:gd name="connsiteY2" fmla="*/ 300513 h 518750"/>
                    <a:gd name="connsiteX3" fmla="*/ 596135 w 607107"/>
                    <a:gd name="connsiteY3" fmla="*/ 329751 h 518750"/>
                    <a:gd name="connsiteX4" fmla="*/ 571865 w 607107"/>
                    <a:gd name="connsiteY4" fmla="*/ 348793 h 518750"/>
                    <a:gd name="connsiteX5" fmla="*/ 371834 w 607107"/>
                    <a:gd name="connsiteY5" fmla="*/ 500269 h 518750"/>
                    <a:gd name="connsiteX6" fmla="*/ 134050 w 607107"/>
                    <a:gd name="connsiteY6" fmla="*/ 494210 h 518750"/>
                    <a:gd name="connsiteX7" fmla="*/ 67213 w 607107"/>
                    <a:gd name="connsiteY7" fmla="*/ 511040 h 518750"/>
                    <a:gd name="connsiteX8" fmla="*/ 61145 w 607107"/>
                    <a:gd name="connsiteY8" fmla="*/ 511040 h 518750"/>
                    <a:gd name="connsiteX9" fmla="*/ 59701 w 607107"/>
                    <a:gd name="connsiteY9" fmla="*/ 510560 h 518750"/>
                    <a:gd name="connsiteX10" fmla="*/ 55656 w 607107"/>
                    <a:gd name="connsiteY10" fmla="*/ 507674 h 518750"/>
                    <a:gd name="connsiteX11" fmla="*/ 7502 w 607107"/>
                    <a:gd name="connsiteY11" fmla="*/ 432081 h 518750"/>
                    <a:gd name="connsiteX12" fmla="*/ 1435 w 607107"/>
                    <a:gd name="connsiteY12" fmla="*/ 423521 h 518750"/>
                    <a:gd name="connsiteX13" fmla="*/ 183 w 607107"/>
                    <a:gd name="connsiteY13" fmla="*/ 417077 h 518750"/>
                    <a:gd name="connsiteX14" fmla="*/ 4131 w 607107"/>
                    <a:gd name="connsiteY14" fmla="*/ 411788 h 518750"/>
                    <a:gd name="connsiteX15" fmla="*/ 95527 w 607107"/>
                    <a:gd name="connsiteY15" fmla="*/ 376588 h 518750"/>
                    <a:gd name="connsiteX16" fmla="*/ 266570 w 607107"/>
                    <a:gd name="connsiteY16" fmla="*/ 330231 h 518750"/>
                    <a:gd name="connsiteX17" fmla="*/ 327147 w 607107"/>
                    <a:gd name="connsiteY17" fmla="*/ 372741 h 518750"/>
                    <a:gd name="connsiteX18" fmla="*/ 233536 w 607107"/>
                    <a:gd name="connsiteY18" fmla="*/ 417943 h 518750"/>
                    <a:gd name="connsiteX19" fmla="*/ 360084 w 607107"/>
                    <a:gd name="connsiteY19" fmla="*/ 366393 h 518750"/>
                    <a:gd name="connsiteX20" fmla="*/ 365285 w 607107"/>
                    <a:gd name="connsiteY20" fmla="*/ 359372 h 518750"/>
                    <a:gd name="connsiteX21" fmla="*/ 524482 w 607107"/>
                    <a:gd name="connsiteY21" fmla="*/ 291473 h 518750"/>
                    <a:gd name="connsiteX22" fmla="*/ 560224 w 607107"/>
                    <a:gd name="connsiteY22" fmla="*/ 279860 h 518750"/>
                    <a:gd name="connsiteX23" fmla="*/ 231201 w 607107"/>
                    <a:gd name="connsiteY23" fmla="*/ 114447 h 518750"/>
                    <a:gd name="connsiteX24" fmla="*/ 227733 w 607107"/>
                    <a:gd name="connsiteY24" fmla="*/ 115409 h 518750"/>
                    <a:gd name="connsiteX25" fmla="*/ 204232 w 607107"/>
                    <a:gd name="connsiteY25" fmla="*/ 127912 h 518750"/>
                    <a:gd name="connsiteX26" fmla="*/ 200572 w 607107"/>
                    <a:gd name="connsiteY26" fmla="*/ 136280 h 518750"/>
                    <a:gd name="connsiteX27" fmla="*/ 203269 w 607107"/>
                    <a:gd name="connsiteY27" fmla="*/ 146860 h 518750"/>
                    <a:gd name="connsiteX28" fmla="*/ 207410 w 607107"/>
                    <a:gd name="connsiteY28" fmla="*/ 151862 h 518750"/>
                    <a:gd name="connsiteX29" fmla="*/ 213960 w 607107"/>
                    <a:gd name="connsiteY29" fmla="*/ 151573 h 518750"/>
                    <a:gd name="connsiteX30" fmla="*/ 222340 w 607107"/>
                    <a:gd name="connsiteY30" fmla="*/ 147053 h 518750"/>
                    <a:gd name="connsiteX31" fmla="*/ 222340 w 607107"/>
                    <a:gd name="connsiteY31" fmla="*/ 230058 h 518750"/>
                    <a:gd name="connsiteX32" fmla="*/ 229756 w 607107"/>
                    <a:gd name="connsiteY32" fmla="*/ 237464 h 518750"/>
                    <a:gd name="connsiteX33" fmla="*/ 243433 w 607107"/>
                    <a:gd name="connsiteY33" fmla="*/ 237464 h 518750"/>
                    <a:gd name="connsiteX34" fmla="*/ 250850 w 607107"/>
                    <a:gd name="connsiteY34" fmla="*/ 230058 h 518750"/>
                    <a:gd name="connsiteX35" fmla="*/ 250850 w 607107"/>
                    <a:gd name="connsiteY35" fmla="*/ 121853 h 518750"/>
                    <a:gd name="connsiteX36" fmla="*/ 243433 w 607107"/>
                    <a:gd name="connsiteY36" fmla="*/ 114447 h 518750"/>
                    <a:gd name="connsiteX37" fmla="*/ 230719 w 607107"/>
                    <a:gd name="connsiteY37" fmla="*/ 76070 h 518750"/>
                    <a:gd name="connsiteX38" fmla="*/ 330794 w 607107"/>
                    <a:gd name="connsiteY38" fmla="*/ 176004 h 518750"/>
                    <a:gd name="connsiteX39" fmla="*/ 230719 w 607107"/>
                    <a:gd name="connsiteY39" fmla="*/ 275841 h 518750"/>
                    <a:gd name="connsiteX40" fmla="*/ 130741 w 607107"/>
                    <a:gd name="connsiteY40" fmla="*/ 176004 h 518750"/>
                    <a:gd name="connsiteX41" fmla="*/ 230719 w 607107"/>
                    <a:gd name="connsiteY41" fmla="*/ 76070 h 518750"/>
                    <a:gd name="connsiteX42" fmla="*/ 371906 w 607107"/>
                    <a:gd name="connsiteY42" fmla="*/ 39432 h 518750"/>
                    <a:gd name="connsiteX43" fmla="*/ 368246 w 607107"/>
                    <a:gd name="connsiteY43" fmla="*/ 40297 h 518750"/>
                    <a:gd name="connsiteX44" fmla="*/ 344168 w 607107"/>
                    <a:gd name="connsiteY44" fmla="*/ 53185 h 518750"/>
                    <a:gd name="connsiteX45" fmla="*/ 340412 w 607107"/>
                    <a:gd name="connsiteY45" fmla="*/ 61744 h 518750"/>
                    <a:gd name="connsiteX46" fmla="*/ 343109 w 607107"/>
                    <a:gd name="connsiteY46" fmla="*/ 72612 h 518750"/>
                    <a:gd name="connsiteX47" fmla="*/ 347443 w 607107"/>
                    <a:gd name="connsiteY47" fmla="*/ 77709 h 518750"/>
                    <a:gd name="connsiteX48" fmla="*/ 354089 w 607107"/>
                    <a:gd name="connsiteY48" fmla="*/ 77421 h 518750"/>
                    <a:gd name="connsiteX49" fmla="*/ 362757 w 607107"/>
                    <a:gd name="connsiteY49" fmla="*/ 72804 h 518750"/>
                    <a:gd name="connsiteX50" fmla="*/ 362757 w 607107"/>
                    <a:gd name="connsiteY50" fmla="*/ 157919 h 518750"/>
                    <a:gd name="connsiteX51" fmla="*/ 370365 w 607107"/>
                    <a:gd name="connsiteY51" fmla="*/ 165517 h 518750"/>
                    <a:gd name="connsiteX52" fmla="*/ 384331 w 607107"/>
                    <a:gd name="connsiteY52" fmla="*/ 165517 h 518750"/>
                    <a:gd name="connsiteX53" fmla="*/ 391939 w 607107"/>
                    <a:gd name="connsiteY53" fmla="*/ 157919 h 518750"/>
                    <a:gd name="connsiteX54" fmla="*/ 391939 w 607107"/>
                    <a:gd name="connsiteY54" fmla="*/ 47029 h 518750"/>
                    <a:gd name="connsiteX55" fmla="*/ 384331 w 607107"/>
                    <a:gd name="connsiteY55" fmla="*/ 39432 h 518750"/>
                    <a:gd name="connsiteX56" fmla="*/ 371328 w 607107"/>
                    <a:gd name="connsiteY56" fmla="*/ 0 h 518750"/>
                    <a:gd name="connsiteX57" fmla="*/ 473901 w 607107"/>
                    <a:gd name="connsiteY57" fmla="*/ 102426 h 518750"/>
                    <a:gd name="connsiteX58" fmla="*/ 371328 w 607107"/>
                    <a:gd name="connsiteY58" fmla="*/ 204852 h 518750"/>
                    <a:gd name="connsiteX59" fmla="*/ 342531 w 607107"/>
                    <a:gd name="connsiteY59" fmla="*/ 200717 h 518750"/>
                    <a:gd name="connsiteX60" fmla="*/ 348117 w 607107"/>
                    <a:gd name="connsiteY60" fmla="*/ 167440 h 518750"/>
                    <a:gd name="connsiteX61" fmla="*/ 274342 w 607107"/>
                    <a:gd name="connsiteY61" fmla="*/ 69150 h 518750"/>
                    <a:gd name="connsiteX62" fmla="*/ 371328 w 607107"/>
                    <a:gd name="connsiteY62" fmla="*/ 0 h 518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</a:cxnLst>
                  <a:rect l="l" t="t" r="r" b="b"/>
                  <a:pathLst>
                    <a:path w="607107" h="518750">
                      <a:moveTo>
                        <a:pt x="560224" y="279860"/>
                      </a:moveTo>
                      <a:cubicBezTo>
                        <a:pt x="569819" y="278441"/>
                        <a:pt x="577162" y="279018"/>
                        <a:pt x="582459" y="280220"/>
                      </a:cubicBezTo>
                      <a:cubicBezTo>
                        <a:pt x="595268" y="283010"/>
                        <a:pt x="604032" y="289742"/>
                        <a:pt x="606440" y="300513"/>
                      </a:cubicBezTo>
                      <a:cubicBezTo>
                        <a:pt x="608751" y="310804"/>
                        <a:pt x="604995" y="322826"/>
                        <a:pt x="596135" y="329751"/>
                      </a:cubicBezTo>
                      <a:cubicBezTo>
                        <a:pt x="587949" y="336098"/>
                        <a:pt x="579762" y="342542"/>
                        <a:pt x="571865" y="348793"/>
                      </a:cubicBezTo>
                      <a:lnTo>
                        <a:pt x="371834" y="500269"/>
                      </a:lnTo>
                      <a:cubicBezTo>
                        <a:pt x="306826" y="545471"/>
                        <a:pt x="137614" y="493440"/>
                        <a:pt x="134050" y="494210"/>
                      </a:cubicBezTo>
                      <a:lnTo>
                        <a:pt x="67213" y="511040"/>
                      </a:lnTo>
                      <a:cubicBezTo>
                        <a:pt x="65479" y="511521"/>
                        <a:pt x="63264" y="511425"/>
                        <a:pt x="61145" y="511040"/>
                      </a:cubicBezTo>
                      <a:cubicBezTo>
                        <a:pt x="60567" y="510848"/>
                        <a:pt x="60086" y="510752"/>
                        <a:pt x="59701" y="510560"/>
                      </a:cubicBezTo>
                      <a:cubicBezTo>
                        <a:pt x="58063" y="510079"/>
                        <a:pt x="56715" y="509021"/>
                        <a:pt x="55656" y="507674"/>
                      </a:cubicBezTo>
                      <a:cubicBezTo>
                        <a:pt x="40150" y="486131"/>
                        <a:pt x="22430" y="453335"/>
                        <a:pt x="7502" y="432081"/>
                      </a:cubicBezTo>
                      <a:lnTo>
                        <a:pt x="1435" y="423521"/>
                      </a:lnTo>
                      <a:cubicBezTo>
                        <a:pt x="183" y="421694"/>
                        <a:pt x="-299" y="419289"/>
                        <a:pt x="183" y="417077"/>
                      </a:cubicBezTo>
                      <a:cubicBezTo>
                        <a:pt x="664" y="414865"/>
                        <a:pt x="1723" y="412750"/>
                        <a:pt x="4131" y="411788"/>
                      </a:cubicBezTo>
                      <a:lnTo>
                        <a:pt x="95527" y="376588"/>
                      </a:lnTo>
                      <a:cubicBezTo>
                        <a:pt x="155816" y="356487"/>
                        <a:pt x="154179" y="328885"/>
                        <a:pt x="266570" y="330231"/>
                      </a:cubicBezTo>
                      <a:cubicBezTo>
                        <a:pt x="296618" y="330520"/>
                        <a:pt x="351706" y="324172"/>
                        <a:pt x="327147" y="372741"/>
                      </a:cubicBezTo>
                      <a:cubicBezTo>
                        <a:pt x="316650" y="393515"/>
                        <a:pt x="281979" y="420059"/>
                        <a:pt x="233536" y="417943"/>
                      </a:cubicBezTo>
                      <a:cubicBezTo>
                        <a:pt x="233344" y="419193"/>
                        <a:pt x="327244" y="456605"/>
                        <a:pt x="360084" y="366393"/>
                      </a:cubicBezTo>
                      <a:cubicBezTo>
                        <a:pt x="360084" y="366393"/>
                        <a:pt x="361433" y="361007"/>
                        <a:pt x="365285" y="359372"/>
                      </a:cubicBezTo>
                      <a:cubicBezTo>
                        <a:pt x="389940" y="348793"/>
                        <a:pt x="522459" y="292338"/>
                        <a:pt x="524482" y="291473"/>
                      </a:cubicBezTo>
                      <a:cubicBezTo>
                        <a:pt x="538784" y="284693"/>
                        <a:pt x="550629" y="281278"/>
                        <a:pt x="560224" y="279860"/>
                      </a:cubicBezTo>
                      <a:close/>
                      <a:moveTo>
                        <a:pt x="231201" y="114447"/>
                      </a:moveTo>
                      <a:cubicBezTo>
                        <a:pt x="230045" y="114447"/>
                        <a:pt x="228793" y="114832"/>
                        <a:pt x="227733" y="115409"/>
                      </a:cubicBezTo>
                      <a:lnTo>
                        <a:pt x="204232" y="127912"/>
                      </a:lnTo>
                      <a:cubicBezTo>
                        <a:pt x="201246" y="129548"/>
                        <a:pt x="199705" y="133010"/>
                        <a:pt x="200572" y="136280"/>
                      </a:cubicBezTo>
                      <a:lnTo>
                        <a:pt x="203269" y="146860"/>
                      </a:lnTo>
                      <a:cubicBezTo>
                        <a:pt x="203847" y="149073"/>
                        <a:pt x="205388" y="150900"/>
                        <a:pt x="207410" y="151862"/>
                      </a:cubicBezTo>
                      <a:cubicBezTo>
                        <a:pt x="209529" y="152727"/>
                        <a:pt x="211937" y="152631"/>
                        <a:pt x="213960" y="151573"/>
                      </a:cubicBezTo>
                      <a:lnTo>
                        <a:pt x="222340" y="147053"/>
                      </a:lnTo>
                      <a:lnTo>
                        <a:pt x="222340" y="230058"/>
                      </a:lnTo>
                      <a:cubicBezTo>
                        <a:pt x="222340" y="234098"/>
                        <a:pt x="225711" y="237464"/>
                        <a:pt x="229756" y="237464"/>
                      </a:cubicBezTo>
                      <a:lnTo>
                        <a:pt x="243433" y="237464"/>
                      </a:lnTo>
                      <a:cubicBezTo>
                        <a:pt x="247479" y="237464"/>
                        <a:pt x="250850" y="234098"/>
                        <a:pt x="250850" y="230058"/>
                      </a:cubicBezTo>
                      <a:lnTo>
                        <a:pt x="250850" y="121853"/>
                      </a:lnTo>
                      <a:cubicBezTo>
                        <a:pt x="250850" y="117813"/>
                        <a:pt x="247479" y="114447"/>
                        <a:pt x="243433" y="114447"/>
                      </a:cubicBezTo>
                      <a:close/>
                      <a:moveTo>
                        <a:pt x="230719" y="76070"/>
                      </a:moveTo>
                      <a:cubicBezTo>
                        <a:pt x="286006" y="76070"/>
                        <a:pt x="330794" y="120795"/>
                        <a:pt x="330794" y="176004"/>
                      </a:cubicBezTo>
                      <a:cubicBezTo>
                        <a:pt x="330794" y="231116"/>
                        <a:pt x="286006" y="275841"/>
                        <a:pt x="230719" y="275841"/>
                      </a:cubicBezTo>
                      <a:cubicBezTo>
                        <a:pt x="175529" y="275841"/>
                        <a:pt x="130741" y="231116"/>
                        <a:pt x="130741" y="176004"/>
                      </a:cubicBezTo>
                      <a:cubicBezTo>
                        <a:pt x="130741" y="120795"/>
                        <a:pt x="175529" y="76070"/>
                        <a:pt x="230719" y="76070"/>
                      </a:cubicBezTo>
                      <a:close/>
                      <a:moveTo>
                        <a:pt x="371906" y="39432"/>
                      </a:moveTo>
                      <a:cubicBezTo>
                        <a:pt x="370654" y="39432"/>
                        <a:pt x="369402" y="39720"/>
                        <a:pt x="368246" y="40297"/>
                      </a:cubicBezTo>
                      <a:lnTo>
                        <a:pt x="344168" y="53185"/>
                      </a:lnTo>
                      <a:cubicBezTo>
                        <a:pt x="341086" y="54819"/>
                        <a:pt x="339545" y="58378"/>
                        <a:pt x="340412" y="61744"/>
                      </a:cubicBezTo>
                      <a:lnTo>
                        <a:pt x="343109" y="72612"/>
                      </a:lnTo>
                      <a:cubicBezTo>
                        <a:pt x="343687" y="74920"/>
                        <a:pt x="345324" y="76747"/>
                        <a:pt x="347443" y="77709"/>
                      </a:cubicBezTo>
                      <a:cubicBezTo>
                        <a:pt x="349562" y="78671"/>
                        <a:pt x="352066" y="78575"/>
                        <a:pt x="354089" y="77421"/>
                      </a:cubicBezTo>
                      <a:lnTo>
                        <a:pt x="362757" y="72804"/>
                      </a:lnTo>
                      <a:lnTo>
                        <a:pt x="362757" y="157919"/>
                      </a:lnTo>
                      <a:cubicBezTo>
                        <a:pt x="362757" y="162054"/>
                        <a:pt x="366224" y="165517"/>
                        <a:pt x="370365" y="165517"/>
                      </a:cubicBezTo>
                      <a:lnTo>
                        <a:pt x="384331" y="165517"/>
                      </a:lnTo>
                      <a:cubicBezTo>
                        <a:pt x="388568" y="165517"/>
                        <a:pt x="391939" y="162054"/>
                        <a:pt x="391939" y="157919"/>
                      </a:cubicBezTo>
                      <a:lnTo>
                        <a:pt x="391939" y="47029"/>
                      </a:lnTo>
                      <a:cubicBezTo>
                        <a:pt x="391939" y="42798"/>
                        <a:pt x="388568" y="39432"/>
                        <a:pt x="384331" y="39432"/>
                      </a:cubicBezTo>
                      <a:close/>
                      <a:moveTo>
                        <a:pt x="371328" y="0"/>
                      </a:moveTo>
                      <a:cubicBezTo>
                        <a:pt x="428056" y="0"/>
                        <a:pt x="473901" y="45875"/>
                        <a:pt x="473901" y="102426"/>
                      </a:cubicBezTo>
                      <a:cubicBezTo>
                        <a:pt x="473901" y="158977"/>
                        <a:pt x="428056" y="204852"/>
                        <a:pt x="371328" y="204852"/>
                      </a:cubicBezTo>
                      <a:cubicBezTo>
                        <a:pt x="361312" y="204852"/>
                        <a:pt x="351681" y="203409"/>
                        <a:pt x="342531" y="200717"/>
                      </a:cubicBezTo>
                      <a:cubicBezTo>
                        <a:pt x="346095" y="190234"/>
                        <a:pt x="348117" y="179077"/>
                        <a:pt x="348117" y="167440"/>
                      </a:cubicBezTo>
                      <a:cubicBezTo>
                        <a:pt x="348117" y="120892"/>
                        <a:pt x="317008" y="81556"/>
                        <a:pt x="274342" y="69150"/>
                      </a:cubicBezTo>
                      <a:cubicBezTo>
                        <a:pt x="288211" y="28949"/>
                        <a:pt x="326447" y="0"/>
                        <a:pt x="371328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28575"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 anchorCtr="false"/>
                <a:lstStyle/>
                <a:p>
                  <a:pPr algn="ctr"/>
                </a:p>
              </p:txBody>
            </p:sp>
          </p:grpSp>
        </p:grpSp>
        <p:sp>
          <p:nvSpPr>
            <p:cNvPr id="19" name="Title" descr="17507bca-ed27-4428-9e3d-e4db2531c1ed"/>
            <p:cNvSpPr txBox="true"/>
            <p:nvPr/>
          </p:nvSpPr>
          <p:spPr>
            <a:xfrm>
              <a:off x="673099" y="1130300"/>
              <a:ext cx="10845800" cy="5819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b" anchorCtr="true">
              <a:norm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i="0" u="none" strike="noStrike">
                  <a:solidFill>
                    <a:srgbClr val="000000"/>
                  </a:solidFill>
                  <a:ea typeface="微软雅黑"/>
                </a:rPr>
                <a:t>繁荣商贸文旅，擦亮中医药名片</a:t>
              </a:r>
              <a:endParaRPr lang="en-US" sz="2400" b="1" i="0" u="none" strike="noStrike">
                <a:solidFill>
                  <a:srgbClr val="000000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城建管攻坚突破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55" name="42ac3e02-03b7-4419-b3fa-c689c566a99a.source.4.zh-Hans.pptx" descr="acfd4ba4-1e3c-408d-9f1d-de71bf4f3a73"/>
          <p:cNvGrpSpPr/>
          <p:nvPr/>
        </p:nvGrpSpPr>
        <p:grpSpPr>
          <a:xfrm>
            <a:off x="1295400" y="1606745"/>
            <a:ext cx="9829798" cy="4141439"/>
            <a:chOff x="1295400" y="1606745"/>
            <a:chExt cx="9829798" cy="4141439"/>
          </a:xfrm>
        </p:grpSpPr>
        <p:grpSp>
          <p:nvGrpSpPr>
            <p:cNvPr id="3" name="组合 2" descr="0d229fb5-1560-401e-a116-dba15d7587d9"/>
            <p:cNvGrpSpPr/>
            <p:nvPr/>
          </p:nvGrpSpPr>
          <p:grpSpPr>
            <a:xfrm>
              <a:off x="1295400" y="1606745"/>
              <a:ext cx="9829798" cy="4141439"/>
              <a:chOff x="1876295" y="1700943"/>
              <a:chExt cx="9829798" cy="4141439"/>
            </a:xfrm>
          </p:grpSpPr>
          <p:grpSp>
            <p:nvGrpSpPr>
              <p:cNvPr id="4" name="组合 3" descr="77500d12-be6e-49f0-8f04-679af8dfc8af"/>
              <p:cNvGrpSpPr/>
              <p:nvPr/>
            </p:nvGrpSpPr>
            <p:grpSpPr>
              <a:xfrm>
                <a:off x="1876295" y="1700943"/>
                <a:ext cx="6598772" cy="3825455"/>
                <a:chOff x="1880817" y="1703527"/>
                <a:chExt cx="6598772" cy="3825455"/>
              </a:xfrm>
            </p:grpSpPr>
            <p:grpSp>
              <p:nvGrpSpPr>
                <p:cNvPr id="31" name="组合 30" descr="35482b8e-5090-46d5-a9c5-9e7156c48092"/>
                <p:cNvGrpSpPr/>
                <p:nvPr/>
              </p:nvGrpSpPr>
              <p:grpSpPr>
                <a:xfrm flipH="true">
                  <a:off x="1880817" y="1703527"/>
                  <a:ext cx="2998772" cy="1468283"/>
                  <a:chOff x="2981986" y="1269008"/>
                  <a:chExt cx="2998772" cy="1468283"/>
                </a:xfrm>
              </p:grpSpPr>
              <p:grpSp>
                <p:nvGrpSpPr>
                  <p:cNvPr id="33" name="组合 32" descr="9cf1232f-ccb3-4158-b7b7-3600eba311d9"/>
                  <p:cNvGrpSpPr/>
                  <p:nvPr/>
                </p:nvGrpSpPr>
                <p:grpSpPr>
                  <a:xfrm>
                    <a:off x="3565318" y="1269008"/>
                    <a:ext cx="2415440" cy="1468283"/>
                    <a:chOff x="7119257" y="2165161"/>
                    <a:chExt cx="2868158" cy="1444588"/>
                  </a:xfrm>
                  <a:noFill/>
                </p:grpSpPr>
                <p:sp>
                  <p:nvSpPr>
                    <p:cNvPr id="37" name="Bullet1" descr="176988b5-e3a1-4c72-ac3d-64fe0185405d"/>
                    <p:cNvSpPr/>
                    <p:nvPr/>
                  </p:nvSpPr>
                  <p:spPr>
                    <a:xfrm>
                      <a:off x="7119257" y="2165161"/>
                      <a:ext cx="2868158" cy="67865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有序推动老城更新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38" name="Text1" descr="2b12d627-0ae6-45c3-a0d6-dfa007796939"/>
                    <p:cNvSpPr/>
                    <p:nvPr/>
                  </p:nvSpPr>
                  <p:spPr>
                    <a:xfrm>
                      <a:off x="7119258" y="2711125"/>
                      <a:ext cx="2866043" cy="8986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启动第四片区城市更新，化解征迁遗留，改造老旧小区。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grpSp>
                <p:nvGrpSpPr>
                  <p:cNvPr id="34" name="组合 33" descr="0c8f1afb-e98a-473b-9205-fceab4f7fc71"/>
                  <p:cNvGrpSpPr/>
                  <p:nvPr/>
                </p:nvGrpSpPr>
                <p:grpSpPr>
                  <a:xfrm>
                    <a:off x="2981986" y="1688554"/>
                    <a:ext cx="540000" cy="540000"/>
                    <a:chOff x="2832175" y="5599496"/>
                    <a:chExt cx="540000" cy="540000"/>
                  </a:xfrm>
                </p:grpSpPr>
                <p:sp>
                  <p:nvSpPr>
                    <p:cNvPr id="35" name="文本框 34" descr="0a1739b3-9c23-4ce1-9a2a-7e14cd42009c"/>
                    <p:cNvSpPr txBox="true"/>
                    <p:nvPr/>
                  </p:nvSpPr>
                  <p:spPr>
                    <a:xfrm flipH="true">
                      <a:off x="2832175" y="5599496"/>
                      <a:ext cx="540000" cy="5400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1"/>
                    </a:solidFill>
                  </p:spPr>
                  <p:txBody>
                    <a:bodyPr wrap="square" lIns="108000" tIns="108000" rIns="108000" bIns="108000" rtlCol="0" anchor="ctr" anchorCtr="false">
                      <a:normAutofit fontScale="85000" lnSpcReduction="10000"/>
                    </a:bodyPr>
                    <a:lstStyle/>
                    <a:p>
                      <a:pPr algn="ctr">
                        <a:lnSpc>
                          <a:spcPct val="108000"/>
                        </a:lnSpc>
                      </a:pPr>
                    </a:p>
                  </p:txBody>
                </p:sp>
                <p:sp>
                  <p:nvSpPr>
                    <p:cNvPr id="36" name="Icon1" descr="8a72d5c8-c8fd-45a7-ae2b-15da2ea3b0e4"/>
                    <p:cNvSpPr/>
                    <p:nvPr/>
                  </p:nvSpPr>
                  <p:spPr>
                    <a:xfrm flipH="true">
                      <a:off x="2989061" y="5731793"/>
                      <a:ext cx="226228" cy="275406"/>
                    </a:xfrm>
                    <a:custGeom>
                      <a:avLst/>
                      <a:gdLst>
                        <a:gd name="connsiteX0" fmla="*/ 284197 w 438150"/>
                        <a:gd name="connsiteY0" fmla="*/ 621 h 533400"/>
                        <a:gd name="connsiteX1" fmla="*/ 286102 w 438150"/>
                        <a:gd name="connsiteY1" fmla="*/ 621 h 533400"/>
                        <a:gd name="connsiteX2" fmla="*/ 286102 w 438150"/>
                        <a:gd name="connsiteY2" fmla="*/ 124446 h 533400"/>
                        <a:gd name="connsiteX3" fmla="*/ 286102 w 438150"/>
                        <a:gd name="connsiteY3" fmla="*/ 126351 h 533400"/>
                        <a:gd name="connsiteX4" fmla="*/ 314677 w 438150"/>
                        <a:gd name="connsiteY4" fmla="*/ 153021 h 533400"/>
                        <a:gd name="connsiteX5" fmla="*/ 314677 w 438150"/>
                        <a:gd name="connsiteY5" fmla="*/ 153021 h 533400"/>
                        <a:gd name="connsiteX6" fmla="*/ 438502 w 438150"/>
                        <a:gd name="connsiteY6" fmla="*/ 153021 h 533400"/>
                        <a:gd name="connsiteX7" fmla="*/ 438502 w 438150"/>
                        <a:gd name="connsiteY7" fmla="*/ 154926 h 533400"/>
                        <a:gd name="connsiteX8" fmla="*/ 438502 w 438150"/>
                        <a:gd name="connsiteY8" fmla="*/ 505446 h 533400"/>
                        <a:gd name="connsiteX9" fmla="*/ 409927 w 438150"/>
                        <a:gd name="connsiteY9" fmla="*/ 534021 h 533400"/>
                        <a:gd name="connsiteX10" fmla="*/ 28927 w 438150"/>
                        <a:gd name="connsiteY10" fmla="*/ 534021 h 533400"/>
                        <a:gd name="connsiteX11" fmla="*/ 352 w 438150"/>
                        <a:gd name="connsiteY11" fmla="*/ 505446 h 533400"/>
                        <a:gd name="connsiteX12" fmla="*/ 352 w 438150"/>
                        <a:gd name="connsiteY12" fmla="*/ 29196 h 533400"/>
                        <a:gd name="connsiteX13" fmla="*/ 28927 w 438150"/>
                        <a:gd name="connsiteY13" fmla="*/ 621 h 533400"/>
                        <a:gd name="connsiteX14" fmla="*/ 284197 w 438150"/>
                        <a:gd name="connsiteY14" fmla="*/ 621 h 533400"/>
                        <a:gd name="connsiteX15" fmla="*/ 248002 w 438150"/>
                        <a:gd name="connsiteY15" fmla="*/ 200646 h 533400"/>
                        <a:gd name="connsiteX16" fmla="*/ 152752 w 438150"/>
                        <a:gd name="connsiteY16" fmla="*/ 200646 h 533400"/>
                        <a:gd name="connsiteX17" fmla="*/ 152752 w 438150"/>
                        <a:gd name="connsiteY17" fmla="*/ 410196 h 533400"/>
                        <a:gd name="connsiteX18" fmla="*/ 171802 w 438150"/>
                        <a:gd name="connsiteY18" fmla="*/ 410196 h 533400"/>
                        <a:gd name="connsiteX19" fmla="*/ 171802 w 438150"/>
                        <a:gd name="connsiteY19" fmla="*/ 314946 h 533400"/>
                        <a:gd name="connsiteX20" fmla="*/ 248002 w 438150"/>
                        <a:gd name="connsiteY20" fmla="*/ 314946 h 533400"/>
                        <a:gd name="connsiteX21" fmla="*/ 249907 w 438150"/>
                        <a:gd name="connsiteY21" fmla="*/ 314946 h 533400"/>
                        <a:gd name="connsiteX22" fmla="*/ 305152 w 438150"/>
                        <a:gd name="connsiteY22" fmla="*/ 257796 h 533400"/>
                        <a:gd name="connsiteX23" fmla="*/ 248002 w 438150"/>
                        <a:gd name="connsiteY23" fmla="*/ 200646 h 533400"/>
                        <a:gd name="connsiteX24" fmla="*/ 248002 w 438150"/>
                        <a:gd name="connsiteY24" fmla="*/ 200646 h 533400"/>
                        <a:gd name="connsiteX25" fmla="*/ 248002 w 438150"/>
                        <a:gd name="connsiteY25" fmla="*/ 219696 h 533400"/>
                        <a:gd name="connsiteX26" fmla="*/ 286102 w 438150"/>
                        <a:gd name="connsiteY26" fmla="*/ 257796 h 533400"/>
                        <a:gd name="connsiteX27" fmla="*/ 248002 w 438150"/>
                        <a:gd name="connsiteY27" fmla="*/ 295896 h 533400"/>
                        <a:gd name="connsiteX28" fmla="*/ 248002 w 438150"/>
                        <a:gd name="connsiteY28" fmla="*/ 295896 h 533400"/>
                        <a:gd name="connsiteX29" fmla="*/ 171802 w 438150"/>
                        <a:gd name="connsiteY29" fmla="*/ 295896 h 533400"/>
                        <a:gd name="connsiteX30" fmla="*/ 171802 w 438150"/>
                        <a:gd name="connsiteY30" fmla="*/ 219696 h 533400"/>
                        <a:gd name="connsiteX31" fmla="*/ 248002 w 438150"/>
                        <a:gd name="connsiteY31" fmla="*/ 219696 h 533400"/>
                        <a:gd name="connsiteX32" fmla="*/ 428977 w 438150"/>
                        <a:gd name="connsiteY32" fmla="*/ 133971 h 533400"/>
                        <a:gd name="connsiteX33" fmla="*/ 314677 w 438150"/>
                        <a:gd name="connsiteY33" fmla="*/ 133971 h 533400"/>
                        <a:gd name="connsiteX34" fmla="*/ 313724 w 438150"/>
                        <a:gd name="connsiteY34" fmla="*/ 133971 h 533400"/>
                        <a:gd name="connsiteX35" fmla="*/ 305152 w 438150"/>
                        <a:gd name="connsiteY35" fmla="*/ 124446 h 533400"/>
                        <a:gd name="connsiteX36" fmla="*/ 305152 w 438150"/>
                        <a:gd name="connsiteY36" fmla="*/ 124446 h 533400"/>
                        <a:gd name="connsiteX37" fmla="*/ 305152 w 438150"/>
                        <a:gd name="connsiteY37" fmla="*/ 10146 h 533400"/>
                        <a:gd name="connsiteX38" fmla="*/ 428977 w 438150"/>
                        <a:gd name="connsiteY38" fmla="*/ 133971 h 53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</a:cxnLst>
                      <a:rect l="l" t="t" r="r" b="b"/>
                      <a:pathLst>
                        <a:path w="438150" h="533400">
                          <a:moveTo>
                            <a:pt x="284197" y="621"/>
                          </a:moveTo>
                          <a:cubicBezTo>
                            <a:pt x="285149" y="621"/>
                            <a:pt x="286102" y="621"/>
                            <a:pt x="286102" y="621"/>
                          </a:cubicBezTo>
                          <a:lnTo>
                            <a:pt x="286102" y="124446"/>
                          </a:lnTo>
                          <a:lnTo>
                            <a:pt x="286102" y="126351"/>
                          </a:lnTo>
                          <a:cubicBezTo>
                            <a:pt x="287055" y="141591"/>
                            <a:pt x="299437" y="153021"/>
                            <a:pt x="314677" y="153021"/>
                          </a:cubicBezTo>
                          <a:lnTo>
                            <a:pt x="314677" y="153021"/>
                          </a:lnTo>
                          <a:lnTo>
                            <a:pt x="438502" y="153021"/>
                          </a:lnTo>
                          <a:cubicBezTo>
                            <a:pt x="438502" y="153974"/>
                            <a:pt x="438502" y="154926"/>
                            <a:pt x="438502" y="154926"/>
                          </a:cubicBezTo>
                          <a:lnTo>
                            <a:pt x="438502" y="505446"/>
                          </a:lnTo>
                          <a:cubicBezTo>
                            <a:pt x="438502" y="521639"/>
                            <a:pt x="426120" y="534021"/>
                            <a:pt x="409927" y="534021"/>
                          </a:cubicBezTo>
                          <a:lnTo>
                            <a:pt x="28927" y="534021"/>
                          </a:lnTo>
                          <a:cubicBezTo>
                            <a:pt x="12734" y="534021"/>
                            <a:pt x="352" y="521639"/>
                            <a:pt x="352" y="505446"/>
                          </a:cubicBezTo>
                          <a:lnTo>
                            <a:pt x="352" y="29196"/>
                          </a:lnTo>
                          <a:cubicBezTo>
                            <a:pt x="352" y="13004"/>
                            <a:pt x="12734" y="621"/>
                            <a:pt x="28927" y="621"/>
                          </a:cubicBezTo>
                          <a:lnTo>
                            <a:pt x="284197" y="621"/>
                          </a:lnTo>
                          <a:close/>
                          <a:moveTo>
                            <a:pt x="248002" y="200646"/>
                          </a:moveTo>
                          <a:lnTo>
                            <a:pt x="152752" y="200646"/>
                          </a:lnTo>
                          <a:lnTo>
                            <a:pt x="152752" y="410196"/>
                          </a:lnTo>
                          <a:lnTo>
                            <a:pt x="171802" y="410196"/>
                          </a:lnTo>
                          <a:lnTo>
                            <a:pt x="171802" y="314946"/>
                          </a:lnTo>
                          <a:lnTo>
                            <a:pt x="248002" y="314946"/>
                          </a:lnTo>
                          <a:lnTo>
                            <a:pt x="249907" y="314946"/>
                          </a:lnTo>
                          <a:cubicBezTo>
                            <a:pt x="280387" y="313994"/>
                            <a:pt x="305152" y="288276"/>
                            <a:pt x="305152" y="257796"/>
                          </a:cubicBezTo>
                          <a:cubicBezTo>
                            <a:pt x="305152" y="226364"/>
                            <a:pt x="279434" y="200646"/>
                            <a:pt x="248002" y="200646"/>
                          </a:cubicBezTo>
                          <a:lnTo>
                            <a:pt x="248002" y="200646"/>
                          </a:lnTo>
                          <a:close/>
                          <a:moveTo>
                            <a:pt x="248002" y="219696"/>
                          </a:moveTo>
                          <a:cubicBezTo>
                            <a:pt x="268957" y="219696"/>
                            <a:pt x="286102" y="236841"/>
                            <a:pt x="286102" y="257796"/>
                          </a:cubicBezTo>
                          <a:cubicBezTo>
                            <a:pt x="286102" y="278751"/>
                            <a:pt x="268957" y="295896"/>
                            <a:pt x="248002" y="295896"/>
                          </a:cubicBezTo>
                          <a:lnTo>
                            <a:pt x="248002" y="295896"/>
                          </a:lnTo>
                          <a:lnTo>
                            <a:pt x="171802" y="295896"/>
                          </a:lnTo>
                          <a:lnTo>
                            <a:pt x="171802" y="219696"/>
                          </a:lnTo>
                          <a:lnTo>
                            <a:pt x="248002" y="219696"/>
                          </a:lnTo>
                          <a:close/>
                          <a:moveTo>
                            <a:pt x="428977" y="133971"/>
                          </a:moveTo>
                          <a:lnTo>
                            <a:pt x="314677" y="133971"/>
                          </a:lnTo>
                          <a:lnTo>
                            <a:pt x="313724" y="133971"/>
                          </a:lnTo>
                          <a:cubicBezTo>
                            <a:pt x="308962" y="133019"/>
                            <a:pt x="305152" y="129209"/>
                            <a:pt x="305152" y="124446"/>
                          </a:cubicBezTo>
                          <a:lnTo>
                            <a:pt x="305152" y="124446"/>
                          </a:lnTo>
                          <a:lnTo>
                            <a:pt x="305152" y="10146"/>
                          </a:lnTo>
                          <a:lnTo>
                            <a:pt x="428977" y="13397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 anchorCtr="false"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/>
                    </a:p>
                  </p:txBody>
                </p:sp>
              </p:grpSp>
            </p:grpSp>
            <p:sp>
              <p:nvSpPr>
                <p:cNvPr id="32" name="空心弧 31" descr="aa4719ca-4270-49f0-9f1e-aec0f77b75ef"/>
                <p:cNvSpPr/>
                <p:nvPr/>
              </p:nvSpPr>
              <p:spPr>
                <a:xfrm flipH="true">
                  <a:off x="4879589" y="1928982"/>
                  <a:ext cx="3600000" cy="3600000"/>
                </a:xfrm>
                <a:prstGeom prst="blockArc">
                  <a:avLst>
                    <a:gd name="adj1" fmla="val 16200000"/>
                    <a:gd name="adj2" fmla="val 0"/>
                    <a:gd name="adj3" fmla="val 16361"/>
                  </a:avLst>
                </a:prstGeom>
                <a:solidFill>
                  <a:schemeClr val="tx2">
                    <a:alpha val="30000"/>
                  </a:schemeClr>
                </a:solidFill>
                <a:ln w="38100" cap="flat" cmpd="sng" algn="ctr">
                  <a:solidFill>
                    <a:schemeClr val="bg1"/>
                  </a:solidFill>
                  <a:prstDash val="solid"/>
                  <a:miter lim="800000"/>
                </a:ln>
              </p:spPr>
              <p:txBody>
                <a:bodyPr lIns="108000" tIns="108000" rIns="108000" bIns="108000" rtlCol="0" anchor="ctr" anchorCtr="false"/>
                <a:lstStyle/>
                <a:p>
                  <a:pPr algn="l"/>
                </a:p>
              </p:txBody>
            </p:sp>
          </p:grpSp>
          <p:grpSp>
            <p:nvGrpSpPr>
              <p:cNvPr id="5" name="组合 4" descr="a9bdfe5f-cf38-4367-8846-81a05701da4e"/>
              <p:cNvGrpSpPr/>
              <p:nvPr/>
            </p:nvGrpSpPr>
            <p:grpSpPr>
              <a:xfrm>
                <a:off x="4866024" y="1700943"/>
                <a:ext cx="6840069" cy="3825455"/>
                <a:chOff x="4291479" y="1606745"/>
                <a:chExt cx="6840069" cy="3825455"/>
              </a:xfrm>
            </p:grpSpPr>
            <p:grpSp>
              <p:nvGrpSpPr>
                <p:cNvPr id="23" name="组合 22" descr="fba989d2-9c5e-4370-8565-9fcb535897ef"/>
                <p:cNvGrpSpPr/>
                <p:nvPr/>
              </p:nvGrpSpPr>
              <p:grpSpPr>
                <a:xfrm>
                  <a:off x="7891479" y="1606745"/>
                  <a:ext cx="3240069" cy="1468283"/>
                  <a:chOff x="7891479" y="1606745"/>
                  <a:chExt cx="3240069" cy="1468283"/>
                </a:xfrm>
              </p:grpSpPr>
              <p:grpSp>
                <p:nvGrpSpPr>
                  <p:cNvPr id="25" name="组合 24" descr="cfa8127b-a7e9-4c62-9e24-6248fb5e4fb1"/>
                  <p:cNvGrpSpPr/>
                  <p:nvPr/>
                </p:nvGrpSpPr>
                <p:grpSpPr>
                  <a:xfrm>
                    <a:off x="8474809" y="1606745"/>
                    <a:ext cx="2656739" cy="1468283"/>
                    <a:chOff x="7119256" y="2165161"/>
                    <a:chExt cx="3154683" cy="1444588"/>
                  </a:xfrm>
                  <a:noFill/>
                </p:grpSpPr>
                <p:sp>
                  <p:nvSpPr>
                    <p:cNvPr id="29" name="Bullet2" descr="3fb0abbb-5415-4711-9884-c789a02a4da9"/>
                    <p:cNvSpPr/>
                    <p:nvPr/>
                  </p:nvSpPr>
                  <p:spPr>
                    <a:xfrm>
                      <a:off x="7119256" y="2165161"/>
                      <a:ext cx="3154683" cy="67865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高效推动新城建设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30" name="Text2" descr="b9b9d53a-10c7-4b1d-8062-301700bb1ad0"/>
                    <p:cNvSpPr/>
                    <p:nvPr/>
                  </p:nvSpPr>
                  <p:spPr>
                    <a:xfrm>
                      <a:off x="7119257" y="2711125"/>
                      <a:ext cx="3152357" cy="8986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合作开发高铁片区，推进产业项目，加快南棚改项目进度。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grpSp>
                <p:nvGrpSpPr>
                  <p:cNvPr id="26" name="组合 25" descr="05f217f9-83b0-48c2-811e-a616f4a0a422"/>
                  <p:cNvGrpSpPr/>
                  <p:nvPr/>
                </p:nvGrpSpPr>
                <p:grpSpPr>
                  <a:xfrm>
                    <a:off x="7891479" y="2026291"/>
                    <a:ext cx="540000" cy="540000"/>
                    <a:chOff x="4584079" y="5599496"/>
                    <a:chExt cx="540000" cy="540000"/>
                  </a:xfrm>
                </p:grpSpPr>
                <p:sp>
                  <p:nvSpPr>
                    <p:cNvPr id="27" name="文本框 26" descr="c30b9471-38b9-4569-8acf-923e7b90b925"/>
                    <p:cNvSpPr txBox="true"/>
                    <p:nvPr/>
                  </p:nvSpPr>
                  <p:spPr>
                    <a:xfrm>
                      <a:off x="4584079" y="5599496"/>
                      <a:ext cx="540000" cy="5400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dk2">
                        <a:lumMod val="100000"/>
                      </a:schemeClr>
                    </a:solidFill>
                  </p:spPr>
                  <p:txBody>
                    <a:bodyPr wrap="square" lIns="108000" tIns="108000" rIns="108000" bIns="108000" rtlCol="0" anchor="ctr" anchorCtr="false">
                      <a:normAutofit fontScale="85000" lnSpcReduction="10000"/>
                    </a:bodyPr>
                    <a:lstStyle/>
                    <a:p>
                      <a:pPr algn="ctr">
                        <a:lnSpc>
                          <a:spcPct val="108000"/>
                        </a:lnSpc>
                      </a:pPr>
                    </a:p>
                  </p:txBody>
                </p:sp>
                <p:sp>
                  <p:nvSpPr>
                    <p:cNvPr id="28" name="Icon2" descr="bd215692-8ae0-46e7-8c80-346380ff29a7"/>
                    <p:cNvSpPr/>
                    <p:nvPr/>
                  </p:nvSpPr>
                  <p:spPr>
                    <a:xfrm>
                      <a:off x="4716376" y="5766219"/>
                      <a:ext cx="275406" cy="206554"/>
                    </a:xfrm>
                    <a:custGeom>
                      <a:avLst/>
                      <a:gdLst>
                        <a:gd name="connsiteX0" fmla="*/ 505433 w 533400"/>
                        <a:gd name="connsiteY0" fmla="*/ 621 h 400050"/>
                        <a:gd name="connsiteX1" fmla="*/ 534008 w 533400"/>
                        <a:gd name="connsiteY1" fmla="*/ 29196 h 400050"/>
                        <a:gd name="connsiteX2" fmla="*/ 534008 w 533400"/>
                        <a:gd name="connsiteY2" fmla="*/ 372096 h 400050"/>
                        <a:gd name="connsiteX3" fmla="*/ 505433 w 533400"/>
                        <a:gd name="connsiteY3" fmla="*/ 400671 h 400050"/>
                        <a:gd name="connsiteX4" fmla="*/ 29183 w 533400"/>
                        <a:gd name="connsiteY4" fmla="*/ 400671 h 400050"/>
                        <a:gd name="connsiteX5" fmla="*/ 608 w 533400"/>
                        <a:gd name="connsiteY5" fmla="*/ 372096 h 400050"/>
                        <a:gd name="connsiteX6" fmla="*/ 608 w 533400"/>
                        <a:gd name="connsiteY6" fmla="*/ 29196 h 400050"/>
                        <a:gd name="connsiteX7" fmla="*/ 29183 w 533400"/>
                        <a:gd name="connsiteY7" fmla="*/ 621 h 400050"/>
                        <a:gd name="connsiteX8" fmla="*/ 505433 w 533400"/>
                        <a:gd name="connsiteY8" fmla="*/ 621 h 400050"/>
                        <a:gd name="connsiteX9" fmla="*/ 391133 w 533400"/>
                        <a:gd name="connsiteY9" fmla="*/ 198741 h 400050"/>
                        <a:gd name="connsiteX10" fmla="*/ 351128 w 533400"/>
                        <a:gd name="connsiteY10" fmla="*/ 204456 h 400050"/>
                        <a:gd name="connsiteX11" fmla="*/ 351128 w 533400"/>
                        <a:gd name="connsiteY11" fmla="*/ 204456 h 400050"/>
                        <a:gd name="connsiteX12" fmla="*/ 267308 w 533400"/>
                        <a:gd name="connsiteY12" fmla="*/ 315899 h 400050"/>
                        <a:gd name="connsiteX13" fmla="*/ 264451 w 533400"/>
                        <a:gd name="connsiteY13" fmla="*/ 318756 h 400050"/>
                        <a:gd name="connsiteX14" fmla="*/ 224446 w 533400"/>
                        <a:gd name="connsiteY14" fmla="*/ 318756 h 400050"/>
                        <a:gd name="connsiteX15" fmla="*/ 224446 w 533400"/>
                        <a:gd name="connsiteY15" fmla="*/ 318756 h 400050"/>
                        <a:gd name="connsiteX16" fmla="*/ 162533 w 533400"/>
                        <a:gd name="connsiteY16" fmla="*/ 257796 h 400050"/>
                        <a:gd name="connsiteX17" fmla="*/ 160628 w 533400"/>
                        <a:gd name="connsiteY17" fmla="*/ 255891 h 400050"/>
                        <a:gd name="connsiteX18" fmla="*/ 120623 w 533400"/>
                        <a:gd name="connsiteY18" fmla="*/ 259701 h 400050"/>
                        <a:gd name="connsiteX19" fmla="*/ 120623 w 533400"/>
                        <a:gd name="connsiteY19" fmla="*/ 259701 h 400050"/>
                        <a:gd name="connsiteX20" fmla="*/ 32993 w 533400"/>
                        <a:gd name="connsiteY20" fmla="*/ 366381 h 400050"/>
                        <a:gd name="connsiteX21" fmla="*/ 31088 w 533400"/>
                        <a:gd name="connsiteY21" fmla="*/ 372096 h 400050"/>
                        <a:gd name="connsiteX22" fmla="*/ 40613 w 533400"/>
                        <a:gd name="connsiteY22" fmla="*/ 381621 h 400050"/>
                        <a:gd name="connsiteX23" fmla="*/ 40613 w 533400"/>
                        <a:gd name="connsiteY23" fmla="*/ 381621 h 400050"/>
                        <a:gd name="connsiteX24" fmla="*/ 497813 w 533400"/>
                        <a:gd name="connsiteY24" fmla="*/ 381621 h 400050"/>
                        <a:gd name="connsiteX25" fmla="*/ 503528 w 533400"/>
                        <a:gd name="connsiteY25" fmla="*/ 379716 h 400050"/>
                        <a:gd name="connsiteX26" fmla="*/ 506386 w 533400"/>
                        <a:gd name="connsiteY26" fmla="*/ 366381 h 400050"/>
                        <a:gd name="connsiteX27" fmla="*/ 506386 w 533400"/>
                        <a:gd name="connsiteY27" fmla="*/ 366381 h 400050"/>
                        <a:gd name="connsiteX28" fmla="*/ 398753 w 533400"/>
                        <a:gd name="connsiteY28" fmla="*/ 205409 h 400050"/>
                        <a:gd name="connsiteX29" fmla="*/ 391133 w 533400"/>
                        <a:gd name="connsiteY29" fmla="*/ 198741 h 400050"/>
                        <a:gd name="connsiteX30" fmla="*/ 95858 w 533400"/>
                        <a:gd name="connsiteY30" fmla="*/ 57771 h 400050"/>
                        <a:gd name="connsiteX31" fmla="*/ 57758 w 533400"/>
                        <a:gd name="connsiteY31" fmla="*/ 95871 h 400050"/>
                        <a:gd name="connsiteX32" fmla="*/ 95858 w 533400"/>
                        <a:gd name="connsiteY32" fmla="*/ 133971 h 400050"/>
                        <a:gd name="connsiteX33" fmla="*/ 133958 w 533400"/>
                        <a:gd name="connsiteY33" fmla="*/ 95871 h 400050"/>
                        <a:gd name="connsiteX34" fmla="*/ 95858 w 533400"/>
                        <a:gd name="connsiteY34" fmla="*/ 57771 h 400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</a:cxnLst>
                      <a:rect l="l" t="t" r="r" b="b"/>
                      <a:pathLst>
                        <a:path w="533400" h="400050">
                          <a:moveTo>
                            <a:pt x="505433" y="621"/>
                          </a:moveTo>
                          <a:cubicBezTo>
                            <a:pt x="521626" y="621"/>
                            <a:pt x="534008" y="13004"/>
                            <a:pt x="534008" y="29196"/>
                          </a:cubicBezTo>
                          <a:lnTo>
                            <a:pt x="534008" y="372096"/>
                          </a:lnTo>
                          <a:cubicBezTo>
                            <a:pt x="534008" y="388289"/>
                            <a:pt x="521626" y="400671"/>
                            <a:pt x="505433" y="400671"/>
                          </a:cubicBezTo>
                          <a:lnTo>
                            <a:pt x="29183" y="400671"/>
                          </a:lnTo>
                          <a:cubicBezTo>
                            <a:pt x="12990" y="400671"/>
                            <a:pt x="608" y="388289"/>
                            <a:pt x="608" y="372096"/>
                          </a:cubicBezTo>
                          <a:lnTo>
                            <a:pt x="608" y="29196"/>
                          </a:lnTo>
                          <a:cubicBezTo>
                            <a:pt x="608" y="13004"/>
                            <a:pt x="12990" y="621"/>
                            <a:pt x="29183" y="621"/>
                          </a:cubicBezTo>
                          <a:lnTo>
                            <a:pt x="505433" y="621"/>
                          </a:lnTo>
                          <a:close/>
                          <a:moveTo>
                            <a:pt x="391133" y="198741"/>
                          </a:moveTo>
                          <a:cubicBezTo>
                            <a:pt x="378751" y="189216"/>
                            <a:pt x="360653" y="192074"/>
                            <a:pt x="351128" y="204456"/>
                          </a:cubicBezTo>
                          <a:lnTo>
                            <a:pt x="351128" y="204456"/>
                          </a:lnTo>
                          <a:lnTo>
                            <a:pt x="267308" y="315899"/>
                          </a:lnTo>
                          <a:cubicBezTo>
                            <a:pt x="266355" y="316851"/>
                            <a:pt x="265403" y="317804"/>
                            <a:pt x="264451" y="318756"/>
                          </a:cubicBezTo>
                          <a:cubicBezTo>
                            <a:pt x="253021" y="330186"/>
                            <a:pt x="234923" y="330186"/>
                            <a:pt x="224446" y="318756"/>
                          </a:cubicBezTo>
                          <a:lnTo>
                            <a:pt x="224446" y="318756"/>
                          </a:lnTo>
                          <a:lnTo>
                            <a:pt x="162533" y="257796"/>
                          </a:lnTo>
                          <a:cubicBezTo>
                            <a:pt x="161580" y="256844"/>
                            <a:pt x="161580" y="256844"/>
                            <a:pt x="160628" y="255891"/>
                          </a:cubicBezTo>
                          <a:cubicBezTo>
                            <a:pt x="148246" y="245414"/>
                            <a:pt x="130148" y="247319"/>
                            <a:pt x="120623" y="259701"/>
                          </a:cubicBezTo>
                          <a:lnTo>
                            <a:pt x="120623" y="259701"/>
                          </a:lnTo>
                          <a:lnTo>
                            <a:pt x="32993" y="366381"/>
                          </a:lnTo>
                          <a:cubicBezTo>
                            <a:pt x="32040" y="368286"/>
                            <a:pt x="31088" y="370191"/>
                            <a:pt x="31088" y="372096"/>
                          </a:cubicBezTo>
                          <a:cubicBezTo>
                            <a:pt x="31088" y="377811"/>
                            <a:pt x="34898" y="381621"/>
                            <a:pt x="40613" y="381621"/>
                          </a:cubicBezTo>
                          <a:lnTo>
                            <a:pt x="40613" y="381621"/>
                          </a:lnTo>
                          <a:lnTo>
                            <a:pt x="497813" y="381621"/>
                          </a:lnTo>
                          <a:cubicBezTo>
                            <a:pt x="499718" y="381621"/>
                            <a:pt x="501623" y="380669"/>
                            <a:pt x="503528" y="379716"/>
                          </a:cubicBezTo>
                          <a:cubicBezTo>
                            <a:pt x="508290" y="376859"/>
                            <a:pt x="509243" y="371144"/>
                            <a:pt x="506386" y="366381"/>
                          </a:cubicBezTo>
                          <a:lnTo>
                            <a:pt x="506386" y="366381"/>
                          </a:lnTo>
                          <a:lnTo>
                            <a:pt x="398753" y="205409"/>
                          </a:lnTo>
                          <a:cubicBezTo>
                            <a:pt x="395896" y="202551"/>
                            <a:pt x="393990" y="200646"/>
                            <a:pt x="391133" y="198741"/>
                          </a:cubicBezTo>
                          <a:close/>
                          <a:moveTo>
                            <a:pt x="95858" y="57771"/>
                          </a:moveTo>
                          <a:cubicBezTo>
                            <a:pt x="74903" y="57771"/>
                            <a:pt x="57758" y="74916"/>
                            <a:pt x="57758" y="95871"/>
                          </a:cubicBezTo>
                          <a:cubicBezTo>
                            <a:pt x="57758" y="116826"/>
                            <a:pt x="74903" y="133971"/>
                            <a:pt x="95858" y="133971"/>
                          </a:cubicBezTo>
                          <a:cubicBezTo>
                            <a:pt x="116813" y="133971"/>
                            <a:pt x="133958" y="116826"/>
                            <a:pt x="133958" y="95871"/>
                          </a:cubicBezTo>
                          <a:cubicBezTo>
                            <a:pt x="133958" y="74916"/>
                            <a:pt x="116813" y="57771"/>
                            <a:pt x="95858" y="57771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 anchorCtr="false"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/>
                    </a:p>
                  </p:txBody>
                </p:sp>
              </p:grpSp>
            </p:grpSp>
            <p:sp>
              <p:nvSpPr>
                <p:cNvPr id="24" name="空心弧 23" descr="079c098d-c529-433b-aa6c-ea14bbf0cc6d"/>
                <p:cNvSpPr/>
                <p:nvPr/>
              </p:nvSpPr>
              <p:spPr>
                <a:xfrm>
                  <a:off x="4291479" y="1832200"/>
                  <a:ext cx="3600000" cy="3600000"/>
                </a:xfrm>
                <a:prstGeom prst="blockArc">
                  <a:avLst>
                    <a:gd name="adj1" fmla="val 16200000"/>
                    <a:gd name="adj2" fmla="val 0"/>
                    <a:gd name="adj3" fmla="val 16361"/>
                  </a:avLst>
                </a:prstGeom>
                <a:solidFill>
                  <a:schemeClr val="tx2">
                    <a:alpha val="30000"/>
                  </a:schemeClr>
                </a:solidFill>
                <a:ln w="38100" cap="flat" cmpd="sng" algn="ctr">
                  <a:solidFill>
                    <a:schemeClr val="bg1"/>
                  </a:solidFill>
                  <a:prstDash val="solid"/>
                  <a:miter lim="800000"/>
                </a:ln>
              </p:spPr>
              <p:txBody>
                <a:bodyPr lIns="108000" tIns="108000" rIns="108000" bIns="108000" rtlCol="0" anchor="ctr" anchorCtr="false"/>
                <a:lstStyle/>
                <a:p>
                  <a:pPr algn="l"/>
                </a:p>
              </p:txBody>
            </p:sp>
          </p:grpSp>
          <p:grpSp>
            <p:nvGrpSpPr>
              <p:cNvPr id="6" name="组合 5" descr="3fcf7a13-4760-46b1-a746-9c408b1bf40f"/>
              <p:cNvGrpSpPr/>
              <p:nvPr/>
            </p:nvGrpSpPr>
            <p:grpSpPr>
              <a:xfrm>
                <a:off x="1876295" y="1926398"/>
                <a:ext cx="6598772" cy="3915984"/>
                <a:chOff x="1301750" y="1832200"/>
                <a:chExt cx="6598772" cy="3915984"/>
              </a:xfrm>
            </p:grpSpPr>
            <p:grpSp>
              <p:nvGrpSpPr>
                <p:cNvPr id="15" name="组合 14" descr="9369d21d-4ea4-4e38-ac11-7d791bbce3ec"/>
                <p:cNvGrpSpPr/>
                <p:nvPr/>
              </p:nvGrpSpPr>
              <p:grpSpPr>
                <a:xfrm>
                  <a:off x="1301750" y="4279901"/>
                  <a:ext cx="2998772" cy="1468283"/>
                  <a:chOff x="1301750" y="4279901"/>
                  <a:chExt cx="2998772" cy="1468283"/>
                </a:xfrm>
              </p:grpSpPr>
              <p:grpSp>
                <p:nvGrpSpPr>
                  <p:cNvPr id="17" name="组合 16" descr="9a82c381-db6b-409b-ad6a-0b32449372ba"/>
                  <p:cNvGrpSpPr/>
                  <p:nvPr/>
                </p:nvGrpSpPr>
                <p:grpSpPr>
                  <a:xfrm flipH="true">
                    <a:off x="1301750" y="4279901"/>
                    <a:ext cx="2415440" cy="1468283"/>
                    <a:chOff x="7119257" y="2165161"/>
                    <a:chExt cx="2868158" cy="1444588"/>
                  </a:xfrm>
                  <a:noFill/>
                </p:grpSpPr>
                <p:sp>
                  <p:nvSpPr>
                    <p:cNvPr id="21" name="Bullet3" descr="2aa5b421-b16a-4f7f-82af-9e3f0e4414c0"/>
                    <p:cNvSpPr/>
                    <p:nvPr/>
                  </p:nvSpPr>
                  <p:spPr>
                    <a:xfrm>
                      <a:off x="7119257" y="2165161"/>
                      <a:ext cx="2868158" cy="67865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提高城市管理水平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22" name="Text3" descr="ed2e851e-80e4-4996-b4aa-f0246f652fd2"/>
                    <p:cNvSpPr/>
                    <p:nvPr/>
                  </p:nvSpPr>
                  <p:spPr>
                    <a:xfrm>
                      <a:off x="7119258" y="2711125"/>
                      <a:ext cx="2866043" cy="8986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加强城市管理建设，提升运行服务保障能力。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grpSp>
                <p:nvGrpSpPr>
                  <p:cNvPr id="18" name="组合 17" descr="110ce0a3-dfef-42b3-bc4c-e50561948922"/>
                  <p:cNvGrpSpPr/>
                  <p:nvPr/>
                </p:nvGrpSpPr>
                <p:grpSpPr>
                  <a:xfrm>
                    <a:off x="3760522" y="4699447"/>
                    <a:ext cx="540000" cy="540000"/>
                    <a:chOff x="6335984" y="5599496"/>
                    <a:chExt cx="540000" cy="540000"/>
                  </a:xfrm>
                </p:grpSpPr>
                <p:sp>
                  <p:nvSpPr>
                    <p:cNvPr id="19" name="文本框 18" descr="544a6462-92fd-410f-8f06-ea1a7bbdfd68"/>
                    <p:cNvSpPr txBox="true"/>
                    <p:nvPr/>
                  </p:nvSpPr>
                  <p:spPr>
                    <a:xfrm>
                      <a:off x="6335984" y="5599496"/>
                      <a:ext cx="540000" cy="5400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dk2">
                        <a:lumMod val="100000"/>
                      </a:schemeClr>
                    </a:solidFill>
                  </p:spPr>
                  <p:txBody>
                    <a:bodyPr wrap="square" lIns="108000" tIns="108000" rIns="108000" bIns="108000" rtlCol="0" anchor="ctr" anchorCtr="false">
                      <a:normAutofit fontScale="85000" lnSpcReduction="10000"/>
                    </a:bodyPr>
                    <a:lstStyle/>
                    <a:p>
                      <a:pPr algn="ctr">
                        <a:lnSpc>
                          <a:spcPct val="108000"/>
                        </a:lnSpc>
                      </a:pPr>
                    </a:p>
                  </p:txBody>
                </p:sp>
                <p:sp>
                  <p:nvSpPr>
                    <p:cNvPr id="20" name="Icon3" descr="9bc29285-069d-48af-aeb1-990fc9e88678"/>
                    <p:cNvSpPr/>
                    <p:nvPr/>
                  </p:nvSpPr>
                  <p:spPr>
                    <a:xfrm>
                      <a:off x="6468280" y="5734252"/>
                      <a:ext cx="275408" cy="270488"/>
                    </a:xfrm>
                    <a:custGeom>
                      <a:avLst/>
                      <a:gdLst>
                        <a:gd name="connsiteX0" fmla="*/ 343764 w 533400"/>
                        <a:gd name="connsiteY0" fmla="*/ 276846 h 523875"/>
                        <a:gd name="connsiteX1" fmla="*/ 372339 w 533400"/>
                        <a:gd name="connsiteY1" fmla="*/ 305421 h 523875"/>
                        <a:gd name="connsiteX2" fmla="*/ 372339 w 533400"/>
                        <a:gd name="connsiteY2" fmla="*/ 495921 h 523875"/>
                        <a:gd name="connsiteX3" fmla="*/ 343764 w 533400"/>
                        <a:gd name="connsiteY3" fmla="*/ 524496 h 523875"/>
                        <a:gd name="connsiteX4" fmla="*/ 191364 w 533400"/>
                        <a:gd name="connsiteY4" fmla="*/ 524496 h 523875"/>
                        <a:gd name="connsiteX5" fmla="*/ 162789 w 533400"/>
                        <a:gd name="connsiteY5" fmla="*/ 495921 h 523875"/>
                        <a:gd name="connsiteX6" fmla="*/ 162789 w 533400"/>
                        <a:gd name="connsiteY6" fmla="*/ 305421 h 523875"/>
                        <a:gd name="connsiteX7" fmla="*/ 191364 w 533400"/>
                        <a:gd name="connsiteY7" fmla="*/ 276846 h 523875"/>
                        <a:gd name="connsiteX8" fmla="*/ 343764 w 533400"/>
                        <a:gd name="connsiteY8" fmla="*/ 276846 h 523875"/>
                        <a:gd name="connsiteX9" fmla="*/ 143739 w 533400"/>
                        <a:gd name="connsiteY9" fmla="*/ 114921 h 523875"/>
                        <a:gd name="connsiteX10" fmla="*/ 179934 w 533400"/>
                        <a:gd name="connsiteY10" fmla="*/ 153021 h 523875"/>
                        <a:gd name="connsiteX11" fmla="*/ 181839 w 533400"/>
                        <a:gd name="connsiteY11" fmla="*/ 153021 h 523875"/>
                        <a:gd name="connsiteX12" fmla="*/ 353289 w 533400"/>
                        <a:gd name="connsiteY12" fmla="*/ 153021 h 523875"/>
                        <a:gd name="connsiteX13" fmla="*/ 391389 w 533400"/>
                        <a:gd name="connsiteY13" fmla="*/ 116826 h 523875"/>
                        <a:gd name="connsiteX14" fmla="*/ 391389 w 533400"/>
                        <a:gd name="connsiteY14" fmla="*/ 114921 h 523875"/>
                        <a:gd name="connsiteX15" fmla="*/ 505689 w 533400"/>
                        <a:gd name="connsiteY15" fmla="*/ 114921 h 523875"/>
                        <a:gd name="connsiteX16" fmla="*/ 534264 w 533400"/>
                        <a:gd name="connsiteY16" fmla="*/ 143496 h 523875"/>
                        <a:gd name="connsiteX17" fmla="*/ 534264 w 533400"/>
                        <a:gd name="connsiteY17" fmla="*/ 381621 h 523875"/>
                        <a:gd name="connsiteX18" fmla="*/ 505689 w 533400"/>
                        <a:gd name="connsiteY18" fmla="*/ 410196 h 523875"/>
                        <a:gd name="connsiteX19" fmla="*/ 391389 w 533400"/>
                        <a:gd name="connsiteY19" fmla="*/ 410196 h 523875"/>
                        <a:gd name="connsiteX20" fmla="*/ 391389 w 533400"/>
                        <a:gd name="connsiteY20" fmla="*/ 295896 h 523875"/>
                        <a:gd name="connsiteX21" fmla="*/ 355194 w 533400"/>
                        <a:gd name="connsiteY21" fmla="*/ 257796 h 523875"/>
                        <a:gd name="connsiteX22" fmla="*/ 353289 w 533400"/>
                        <a:gd name="connsiteY22" fmla="*/ 257796 h 523875"/>
                        <a:gd name="connsiteX23" fmla="*/ 181839 w 533400"/>
                        <a:gd name="connsiteY23" fmla="*/ 257796 h 523875"/>
                        <a:gd name="connsiteX24" fmla="*/ 143739 w 533400"/>
                        <a:gd name="connsiteY24" fmla="*/ 293991 h 523875"/>
                        <a:gd name="connsiteX25" fmla="*/ 143739 w 533400"/>
                        <a:gd name="connsiteY25" fmla="*/ 295896 h 523875"/>
                        <a:gd name="connsiteX26" fmla="*/ 143739 w 533400"/>
                        <a:gd name="connsiteY26" fmla="*/ 410196 h 523875"/>
                        <a:gd name="connsiteX27" fmla="*/ 29439 w 533400"/>
                        <a:gd name="connsiteY27" fmla="*/ 410196 h 523875"/>
                        <a:gd name="connsiteX28" fmla="*/ 864 w 533400"/>
                        <a:gd name="connsiteY28" fmla="*/ 381621 h 523875"/>
                        <a:gd name="connsiteX29" fmla="*/ 864 w 533400"/>
                        <a:gd name="connsiteY29" fmla="*/ 201599 h 523875"/>
                        <a:gd name="connsiteX30" fmla="*/ 11342 w 533400"/>
                        <a:gd name="connsiteY30" fmla="*/ 175881 h 523875"/>
                        <a:gd name="connsiteX31" fmla="*/ 56109 w 533400"/>
                        <a:gd name="connsiteY31" fmla="*/ 127304 h 523875"/>
                        <a:gd name="connsiteX32" fmla="*/ 83732 w 533400"/>
                        <a:gd name="connsiteY32" fmla="*/ 114921 h 523875"/>
                        <a:gd name="connsiteX33" fmla="*/ 143739 w 533400"/>
                        <a:gd name="connsiteY33" fmla="*/ 114921 h 523875"/>
                        <a:gd name="connsiteX34" fmla="*/ 462827 w 533400"/>
                        <a:gd name="connsiteY34" fmla="*/ 172071 h 523875"/>
                        <a:gd name="connsiteX35" fmla="*/ 448539 w 533400"/>
                        <a:gd name="connsiteY35" fmla="*/ 186359 h 523875"/>
                        <a:gd name="connsiteX36" fmla="*/ 462827 w 533400"/>
                        <a:gd name="connsiteY36" fmla="*/ 200646 h 523875"/>
                        <a:gd name="connsiteX37" fmla="*/ 477114 w 533400"/>
                        <a:gd name="connsiteY37" fmla="*/ 186359 h 523875"/>
                        <a:gd name="connsiteX38" fmla="*/ 462827 w 533400"/>
                        <a:gd name="connsiteY38" fmla="*/ 172071 h 523875"/>
                        <a:gd name="connsiteX39" fmla="*/ 343764 w 533400"/>
                        <a:gd name="connsiteY39" fmla="*/ 621 h 523875"/>
                        <a:gd name="connsiteX40" fmla="*/ 372339 w 533400"/>
                        <a:gd name="connsiteY40" fmla="*/ 29196 h 523875"/>
                        <a:gd name="connsiteX41" fmla="*/ 372339 w 533400"/>
                        <a:gd name="connsiteY41" fmla="*/ 105396 h 523875"/>
                        <a:gd name="connsiteX42" fmla="*/ 343764 w 533400"/>
                        <a:gd name="connsiteY42" fmla="*/ 133971 h 523875"/>
                        <a:gd name="connsiteX43" fmla="*/ 191364 w 533400"/>
                        <a:gd name="connsiteY43" fmla="*/ 133971 h 523875"/>
                        <a:gd name="connsiteX44" fmla="*/ 162789 w 533400"/>
                        <a:gd name="connsiteY44" fmla="*/ 105396 h 523875"/>
                        <a:gd name="connsiteX45" fmla="*/ 162789 w 533400"/>
                        <a:gd name="connsiteY45" fmla="*/ 29196 h 523875"/>
                        <a:gd name="connsiteX46" fmla="*/ 191364 w 533400"/>
                        <a:gd name="connsiteY46" fmla="*/ 621 h 523875"/>
                        <a:gd name="connsiteX47" fmla="*/ 343764 w 533400"/>
                        <a:gd name="connsiteY47" fmla="*/ 621 h 5238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</a:cxnLst>
                      <a:rect l="l" t="t" r="r" b="b"/>
                      <a:pathLst>
                        <a:path w="533400" h="523875">
                          <a:moveTo>
                            <a:pt x="343764" y="276846"/>
                          </a:moveTo>
                          <a:cubicBezTo>
                            <a:pt x="359957" y="276846"/>
                            <a:pt x="372339" y="289229"/>
                            <a:pt x="372339" y="305421"/>
                          </a:cubicBezTo>
                          <a:lnTo>
                            <a:pt x="372339" y="495921"/>
                          </a:lnTo>
                          <a:cubicBezTo>
                            <a:pt x="372339" y="512114"/>
                            <a:pt x="359957" y="524496"/>
                            <a:pt x="343764" y="524496"/>
                          </a:cubicBezTo>
                          <a:lnTo>
                            <a:pt x="191364" y="524496"/>
                          </a:lnTo>
                          <a:cubicBezTo>
                            <a:pt x="175171" y="524496"/>
                            <a:pt x="162789" y="512114"/>
                            <a:pt x="162789" y="495921"/>
                          </a:cubicBezTo>
                          <a:lnTo>
                            <a:pt x="162789" y="305421"/>
                          </a:lnTo>
                          <a:cubicBezTo>
                            <a:pt x="162789" y="289229"/>
                            <a:pt x="175171" y="276846"/>
                            <a:pt x="191364" y="276846"/>
                          </a:cubicBezTo>
                          <a:lnTo>
                            <a:pt x="343764" y="276846"/>
                          </a:lnTo>
                          <a:close/>
                          <a:moveTo>
                            <a:pt x="143739" y="114921"/>
                          </a:moveTo>
                          <a:cubicBezTo>
                            <a:pt x="143739" y="134924"/>
                            <a:pt x="159932" y="152069"/>
                            <a:pt x="179934" y="153021"/>
                          </a:cubicBezTo>
                          <a:lnTo>
                            <a:pt x="181839" y="153021"/>
                          </a:lnTo>
                          <a:lnTo>
                            <a:pt x="353289" y="153021"/>
                          </a:lnTo>
                          <a:cubicBezTo>
                            <a:pt x="373292" y="153021"/>
                            <a:pt x="390436" y="136829"/>
                            <a:pt x="391389" y="116826"/>
                          </a:cubicBezTo>
                          <a:lnTo>
                            <a:pt x="391389" y="114921"/>
                          </a:lnTo>
                          <a:lnTo>
                            <a:pt x="505689" y="114921"/>
                          </a:lnTo>
                          <a:cubicBezTo>
                            <a:pt x="521882" y="114921"/>
                            <a:pt x="534264" y="127304"/>
                            <a:pt x="534264" y="143496"/>
                          </a:cubicBezTo>
                          <a:lnTo>
                            <a:pt x="534264" y="381621"/>
                          </a:lnTo>
                          <a:cubicBezTo>
                            <a:pt x="534264" y="397814"/>
                            <a:pt x="521882" y="410196"/>
                            <a:pt x="505689" y="410196"/>
                          </a:cubicBezTo>
                          <a:lnTo>
                            <a:pt x="391389" y="410196"/>
                          </a:lnTo>
                          <a:lnTo>
                            <a:pt x="391389" y="295896"/>
                          </a:lnTo>
                          <a:cubicBezTo>
                            <a:pt x="391389" y="275894"/>
                            <a:pt x="375196" y="258749"/>
                            <a:pt x="355194" y="257796"/>
                          </a:cubicBezTo>
                          <a:lnTo>
                            <a:pt x="353289" y="257796"/>
                          </a:lnTo>
                          <a:lnTo>
                            <a:pt x="181839" y="257796"/>
                          </a:lnTo>
                          <a:cubicBezTo>
                            <a:pt x="161836" y="257796"/>
                            <a:pt x="144692" y="273989"/>
                            <a:pt x="143739" y="293991"/>
                          </a:cubicBezTo>
                          <a:lnTo>
                            <a:pt x="143739" y="295896"/>
                          </a:lnTo>
                          <a:lnTo>
                            <a:pt x="143739" y="410196"/>
                          </a:lnTo>
                          <a:lnTo>
                            <a:pt x="29439" y="410196"/>
                          </a:lnTo>
                          <a:cubicBezTo>
                            <a:pt x="13246" y="410196"/>
                            <a:pt x="864" y="397814"/>
                            <a:pt x="864" y="381621"/>
                          </a:cubicBezTo>
                          <a:lnTo>
                            <a:pt x="864" y="201599"/>
                          </a:lnTo>
                          <a:cubicBezTo>
                            <a:pt x="864" y="192074"/>
                            <a:pt x="4674" y="182549"/>
                            <a:pt x="11342" y="175881"/>
                          </a:cubicBezTo>
                          <a:lnTo>
                            <a:pt x="56109" y="127304"/>
                          </a:lnTo>
                          <a:cubicBezTo>
                            <a:pt x="63729" y="119684"/>
                            <a:pt x="73254" y="114921"/>
                            <a:pt x="83732" y="114921"/>
                          </a:cubicBezTo>
                          <a:lnTo>
                            <a:pt x="143739" y="114921"/>
                          </a:lnTo>
                          <a:close/>
                          <a:moveTo>
                            <a:pt x="462827" y="172071"/>
                          </a:moveTo>
                          <a:cubicBezTo>
                            <a:pt x="455207" y="172071"/>
                            <a:pt x="448539" y="178739"/>
                            <a:pt x="448539" y="186359"/>
                          </a:cubicBezTo>
                          <a:cubicBezTo>
                            <a:pt x="448539" y="193979"/>
                            <a:pt x="455207" y="200646"/>
                            <a:pt x="462827" y="200646"/>
                          </a:cubicBezTo>
                          <a:cubicBezTo>
                            <a:pt x="470446" y="200646"/>
                            <a:pt x="477114" y="193979"/>
                            <a:pt x="477114" y="186359"/>
                          </a:cubicBezTo>
                          <a:cubicBezTo>
                            <a:pt x="477114" y="178739"/>
                            <a:pt x="470446" y="172071"/>
                            <a:pt x="462827" y="172071"/>
                          </a:cubicBezTo>
                          <a:close/>
                          <a:moveTo>
                            <a:pt x="343764" y="621"/>
                          </a:moveTo>
                          <a:cubicBezTo>
                            <a:pt x="359957" y="621"/>
                            <a:pt x="372339" y="13004"/>
                            <a:pt x="372339" y="29196"/>
                          </a:cubicBezTo>
                          <a:lnTo>
                            <a:pt x="372339" y="105396"/>
                          </a:lnTo>
                          <a:cubicBezTo>
                            <a:pt x="372339" y="121589"/>
                            <a:pt x="359957" y="133971"/>
                            <a:pt x="343764" y="133971"/>
                          </a:cubicBezTo>
                          <a:lnTo>
                            <a:pt x="191364" y="133971"/>
                          </a:lnTo>
                          <a:cubicBezTo>
                            <a:pt x="175171" y="133971"/>
                            <a:pt x="162789" y="121589"/>
                            <a:pt x="162789" y="105396"/>
                          </a:cubicBezTo>
                          <a:lnTo>
                            <a:pt x="162789" y="29196"/>
                          </a:lnTo>
                          <a:cubicBezTo>
                            <a:pt x="162789" y="13004"/>
                            <a:pt x="175171" y="621"/>
                            <a:pt x="191364" y="621"/>
                          </a:cubicBezTo>
                          <a:lnTo>
                            <a:pt x="343764" y="621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 anchorCtr="false"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/>
                    </a:p>
                  </p:txBody>
                </p:sp>
              </p:grpSp>
            </p:grpSp>
            <p:sp>
              <p:nvSpPr>
                <p:cNvPr id="16" name="空心弧 15" descr="8c12545d-a87b-4c3e-b2b2-46bc5389b531"/>
                <p:cNvSpPr/>
                <p:nvPr/>
              </p:nvSpPr>
              <p:spPr>
                <a:xfrm flipH="true" flipV="true">
                  <a:off x="4300522" y="1832200"/>
                  <a:ext cx="3600000" cy="3600000"/>
                </a:xfrm>
                <a:prstGeom prst="blockArc">
                  <a:avLst>
                    <a:gd name="adj1" fmla="val 16200000"/>
                    <a:gd name="adj2" fmla="val 0"/>
                    <a:gd name="adj3" fmla="val 16361"/>
                  </a:avLst>
                </a:prstGeom>
                <a:solidFill>
                  <a:schemeClr val="tx2">
                    <a:alpha val="30000"/>
                  </a:schemeClr>
                </a:solidFill>
                <a:ln w="38100" cap="flat" cmpd="sng" algn="ctr">
                  <a:solidFill>
                    <a:schemeClr val="bg1"/>
                  </a:solidFill>
                  <a:prstDash val="solid"/>
                  <a:miter lim="800000"/>
                </a:ln>
              </p:spPr>
              <p:txBody>
                <a:bodyPr lIns="108000" tIns="108000" rIns="108000" bIns="108000" rtlCol="0" anchor="ctr" anchorCtr="false"/>
                <a:lstStyle/>
                <a:p>
                  <a:pPr algn="l"/>
                </a:p>
              </p:txBody>
            </p:sp>
          </p:grpSp>
          <p:grpSp>
            <p:nvGrpSpPr>
              <p:cNvPr id="7" name="组合 6" descr="26ab2035-70e9-4e95-9be1-a7624fa3c7fd"/>
              <p:cNvGrpSpPr/>
              <p:nvPr/>
            </p:nvGrpSpPr>
            <p:grpSpPr>
              <a:xfrm>
                <a:off x="4866024" y="1926398"/>
                <a:ext cx="6840069" cy="3915984"/>
                <a:chOff x="4291479" y="1832200"/>
                <a:chExt cx="6840069" cy="3915984"/>
              </a:xfrm>
            </p:grpSpPr>
            <p:grpSp>
              <p:nvGrpSpPr>
                <p:cNvPr id="8" name="组合 7" descr="c95e760a-cdb7-445e-81b6-596f30a6191e"/>
                <p:cNvGrpSpPr/>
                <p:nvPr/>
              </p:nvGrpSpPr>
              <p:grpSpPr>
                <a:xfrm>
                  <a:off x="7891479" y="4279901"/>
                  <a:ext cx="3240069" cy="1468283"/>
                  <a:chOff x="7891479" y="4279901"/>
                  <a:chExt cx="3240069" cy="1468283"/>
                </a:xfrm>
              </p:grpSpPr>
              <p:grpSp>
                <p:nvGrpSpPr>
                  <p:cNvPr id="9" name="组合 8" descr="763f5ca5-22b3-4c12-ba6a-76a4d9b740eb"/>
                  <p:cNvGrpSpPr/>
                  <p:nvPr/>
                </p:nvGrpSpPr>
                <p:grpSpPr>
                  <a:xfrm>
                    <a:off x="8474809" y="4279901"/>
                    <a:ext cx="2656739" cy="1468283"/>
                    <a:chOff x="7119256" y="2165161"/>
                    <a:chExt cx="3154683" cy="1444588"/>
                  </a:xfrm>
                  <a:noFill/>
                </p:grpSpPr>
                <p:sp>
                  <p:nvSpPr>
                    <p:cNvPr id="13" name="Bullet4" descr="7eb23221-39fd-4e45-8780-91becb92c2ee"/>
                    <p:cNvSpPr/>
                    <p:nvPr/>
                  </p:nvSpPr>
                  <p:spPr>
                    <a:xfrm>
                      <a:off x="7119256" y="2165161"/>
                      <a:ext cx="3154683" cy="67865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持续美化城市环境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14" name="Text4" descr="0dbb9fe6-ef4c-4d45-a201-67c43bd7f84f"/>
                    <p:cNvSpPr/>
                    <p:nvPr/>
                  </p:nvSpPr>
                  <p:spPr>
                    <a:xfrm>
                      <a:off x="7119257" y="2711125"/>
                      <a:ext cx="3152357" cy="8986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lIns="108000" tIns="108000" rIns="108000" bIns="108000" rtlCol="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推进月季名城建设，加强污染防治，确保水质达标。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grpSp>
                <p:nvGrpSpPr>
                  <p:cNvPr id="10" name="组合 9" descr="8baa61c9-7653-4b7c-afbb-abfd6054d66f"/>
                  <p:cNvGrpSpPr/>
                  <p:nvPr/>
                </p:nvGrpSpPr>
                <p:grpSpPr>
                  <a:xfrm>
                    <a:off x="7891479" y="4699447"/>
                    <a:ext cx="540000" cy="540000"/>
                    <a:chOff x="5460031" y="5599496"/>
                    <a:chExt cx="540000" cy="540000"/>
                  </a:xfrm>
                </p:grpSpPr>
                <p:sp>
                  <p:nvSpPr>
                    <p:cNvPr id="11" name="文本框 10" descr="0723b960-670d-4367-a33e-14d264461fa9"/>
                    <p:cNvSpPr txBox="true"/>
                    <p:nvPr/>
                  </p:nvSpPr>
                  <p:spPr>
                    <a:xfrm>
                      <a:off x="5460031" y="5599496"/>
                      <a:ext cx="540000" cy="5400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1"/>
                    </a:solidFill>
                  </p:spPr>
                  <p:txBody>
                    <a:bodyPr wrap="square" lIns="108000" tIns="108000" rIns="108000" bIns="108000" rtlCol="0" anchor="ctr" anchorCtr="false">
                      <a:normAutofit fontScale="85000" lnSpcReduction="10000"/>
                    </a:bodyPr>
                    <a:lstStyle/>
                    <a:p>
                      <a:pPr algn="ctr">
                        <a:lnSpc>
                          <a:spcPct val="108000"/>
                        </a:lnSpc>
                      </a:pPr>
                    </a:p>
                  </p:txBody>
                </p:sp>
                <p:sp>
                  <p:nvSpPr>
                    <p:cNvPr id="12" name="Icon4" descr="a9a2f4d5-6254-4f3d-8ea2-4e3252716eb6"/>
                    <p:cNvSpPr/>
                    <p:nvPr/>
                  </p:nvSpPr>
                  <p:spPr>
                    <a:xfrm>
                      <a:off x="5604182" y="5734497"/>
                      <a:ext cx="251698" cy="269998"/>
                    </a:xfrm>
                    <a:custGeom>
                      <a:avLst/>
                      <a:gdLst>
                        <a:gd name="connsiteX0" fmla="*/ 8356 w 487477"/>
                        <a:gd name="connsiteY0" fmla="*/ 512114 h 522922"/>
                        <a:gd name="connsiteX1" fmla="*/ 8356 w 487477"/>
                        <a:gd name="connsiteY1" fmla="*/ 512114 h 522922"/>
                        <a:gd name="connsiteX2" fmla="*/ 8356 w 487477"/>
                        <a:gd name="connsiteY2" fmla="*/ 512114 h 522922"/>
                        <a:gd name="connsiteX3" fmla="*/ 7404 w 487477"/>
                        <a:gd name="connsiteY3" fmla="*/ 511161 h 522922"/>
                        <a:gd name="connsiteX4" fmla="*/ 5499 w 487477"/>
                        <a:gd name="connsiteY4" fmla="*/ 508303 h 522922"/>
                        <a:gd name="connsiteX5" fmla="*/ 5499 w 487477"/>
                        <a:gd name="connsiteY5" fmla="*/ 508303 h 522922"/>
                        <a:gd name="connsiteX6" fmla="*/ 5499 w 487477"/>
                        <a:gd name="connsiteY6" fmla="*/ 507351 h 522922"/>
                        <a:gd name="connsiteX7" fmla="*/ 4546 w 487477"/>
                        <a:gd name="connsiteY7" fmla="*/ 505446 h 522922"/>
                        <a:gd name="connsiteX8" fmla="*/ 3593 w 487477"/>
                        <a:gd name="connsiteY8" fmla="*/ 503541 h 522922"/>
                        <a:gd name="connsiteX9" fmla="*/ 3593 w 487477"/>
                        <a:gd name="connsiteY9" fmla="*/ 503541 h 522922"/>
                        <a:gd name="connsiteX10" fmla="*/ 3593 w 487477"/>
                        <a:gd name="connsiteY10" fmla="*/ 503541 h 522922"/>
                        <a:gd name="connsiteX11" fmla="*/ 3593 w 487477"/>
                        <a:gd name="connsiteY11" fmla="*/ 503541 h 522922"/>
                        <a:gd name="connsiteX12" fmla="*/ 2641 w 487477"/>
                        <a:gd name="connsiteY12" fmla="*/ 501636 h 522922"/>
                        <a:gd name="connsiteX13" fmla="*/ 2641 w 487477"/>
                        <a:gd name="connsiteY13" fmla="*/ 500684 h 522922"/>
                        <a:gd name="connsiteX14" fmla="*/ 1689 w 487477"/>
                        <a:gd name="connsiteY14" fmla="*/ 498778 h 522922"/>
                        <a:gd name="connsiteX15" fmla="*/ 736 w 487477"/>
                        <a:gd name="connsiteY15" fmla="*/ 494968 h 522922"/>
                        <a:gd name="connsiteX16" fmla="*/ 736 w 487477"/>
                        <a:gd name="connsiteY16" fmla="*/ 492111 h 522922"/>
                        <a:gd name="connsiteX17" fmla="*/ 736 w 487477"/>
                        <a:gd name="connsiteY17" fmla="*/ 485443 h 522922"/>
                        <a:gd name="connsiteX18" fmla="*/ 5499 w 487477"/>
                        <a:gd name="connsiteY18" fmla="*/ 467346 h 522922"/>
                        <a:gd name="connsiteX19" fmla="*/ 155041 w 487477"/>
                        <a:gd name="connsiteY19" fmla="*/ 151116 h 522922"/>
                        <a:gd name="connsiteX20" fmla="*/ 158851 w 487477"/>
                        <a:gd name="connsiteY20" fmla="*/ 134924 h 522922"/>
                        <a:gd name="connsiteX21" fmla="*/ 158851 w 487477"/>
                        <a:gd name="connsiteY21" fmla="*/ 19671 h 522922"/>
                        <a:gd name="connsiteX22" fmla="*/ 120751 w 487477"/>
                        <a:gd name="connsiteY22" fmla="*/ 19671 h 522922"/>
                        <a:gd name="connsiteX23" fmla="*/ 120751 w 487477"/>
                        <a:gd name="connsiteY23" fmla="*/ 621 h 522922"/>
                        <a:gd name="connsiteX24" fmla="*/ 368401 w 487477"/>
                        <a:gd name="connsiteY24" fmla="*/ 621 h 522922"/>
                        <a:gd name="connsiteX25" fmla="*/ 368401 w 487477"/>
                        <a:gd name="connsiteY25" fmla="*/ 19671 h 522922"/>
                        <a:gd name="connsiteX26" fmla="*/ 330301 w 487477"/>
                        <a:gd name="connsiteY26" fmla="*/ 19671 h 522922"/>
                        <a:gd name="connsiteX27" fmla="*/ 330301 w 487477"/>
                        <a:gd name="connsiteY27" fmla="*/ 134924 h 522922"/>
                        <a:gd name="connsiteX28" fmla="*/ 334111 w 487477"/>
                        <a:gd name="connsiteY28" fmla="*/ 151116 h 522922"/>
                        <a:gd name="connsiteX29" fmla="*/ 483654 w 487477"/>
                        <a:gd name="connsiteY29" fmla="*/ 467346 h 522922"/>
                        <a:gd name="connsiteX30" fmla="*/ 485558 w 487477"/>
                        <a:gd name="connsiteY30" fmla="*/ 504493 h 522922"/>
                        <a:gd name="connsiteX31" fmla="*/ 485558 w 487477"/>
                        <a:gd name="connsiteY31" fmla="*/ 504493 h 522922"/>
                        <a:gd name="connsiteX32" fmla="*/ 484606 w 487477"/>
                        <a:gd name="connsiteY32" fmla="*/ 506399 h 522922"/>
                        <a:gd name="connsiteX33" fmla="*/ 459841 w 487477"/>
                        <a:gd name="connsiteY33" fmla="*/ 523543 h 522922"/>
                        <a:gd name="connsiteX34" fmla="*/ 457936 w 487477"/>
                        <a:gd name="connsiteY34" fmla="*/ 523543 h 522922"/>
                        <a:gd name="connsiteX35" fmla="*/ 32168 w 487477"/>
                        <a:gd name="connsiteY35" fmla="*/ 523543 h 522922"/>
                        <a:gd name="connsiteX36" fmla="*/ 30264 w 487477"/>
                        <a:gd name="connsiteY36" fmla="*/ 523543 h 522922"/>
                        <a:gd name="connsiteX37" fmla="*/ 27406 w 487477"/>
                        <a:gd name="connsiteY37" fmla="*/ 523543 h 522922"/>
                        <a:gd name="connsiteX38" fmla="*/ 23596 w 487477"/>
                        <a:gd name="connsiteY38" fmla="*/ 522591 h 522922"/>
                        <a:gd name="connsiteX39" fmla="*/ 23596 w 487477"/>
                        <a:gd name="connsiteY39" fmla="*/ 522591 h 522922"/>
                        <a:gd name="connsiteX40" fmla="*/ 17881 w 487477"/>
                        <a:gd name="connsiteY40" fmla="*/ 520686 h 522922"/>
                        <a:gd name="connsiteX41" fmla="*/ 15976 w 487477"/>
                        <a:gd name="connsiteY41" fmla="*/ 519734 h 522922"/>
                        <a:gd name="connsiteX42" fmla="*/ 15024 w 487477"/>
                        <a:gd name="connsiteY42" fmla="*/ 518781 h 522922"/>
                        <a:gd name="connsiteX43" fmla="*/ 10261 w 487477"/>
                        <a:gd name="connsiteY43" fmla="*/ 514971 h 522922"/>
                        <a:gd name="connsiteX44" fmla="*/ 8356 w 487477"/>
                        <a:gd name="connsiteY44" fmla="*/ 512114 h 522922"/>
                        <a:gd name="connsiteX45" fmla="*/ 8356 w 487477"/>
                        <a:gd name="connsiteY45" fmla="*/ 512114 h 522922"/>
                        <a:gd name="connsiteX46" fmla="*/ 255054 w 487477"/>
                        <a:gd name="connsiteY46" fmla="*/ 402576 h 522922"/>
                        <a:gd name="connsiteX47" fmla="*/ 252196 w 487477"/>
                        <a:gd name="connsiteY47" fmla="*/ 404481 h 522922"/>
                        <a:gd name="connsiteX48" fmla="*/ 246481 w 487477"/>
                        <a:gd name="connsiteY48" fmla="*/ 408291 h 522922"/>
                        <a:gd name="connsiteX49" fmla="*/ 55029 w 487477"/>
                        <a:gd name="connsiteY49" fmla="*/ 414959 h 522922"/>
                        <a:gd name="connsiteX50" fmla="*/ 51218 w 487477"/>
                        <a:gd name="connsiteY50" fmla="*/ 413053 h 522922"/>
                        <a:gd name="connsiteX51" fmla="*/ 22643 w 487477"/>
                        <a:gd name="connsiteY51" fmla="*/ 474014 h 522922"/>
                        <a:gd name="connsiteX52" fmla="*/ 21691 w 487477"/>
                        <a:gd name="connsiteY52" fmla="*/ 475918 h 522922"/>
                        <a:gd name="connsiteX53" fmla="*/ 21691 w 487477"/>
                        <a:gd name="connsiteY53" fmla="*/ 495921 h 522922"/>
                        <a:gd name="connsiteX54" fmla="*/ 29311 w 487477"/>
                        <a:gd name="connsiteY54" fmla="*/ 502589 h 522922"/>
                        <a:gd name="connsiteX55" fmla="*/ 30264 w 487477"/>
                        <a:gd name="connsiteY55" fmla="*/ 502589 h 522922"/>
                        <a:gd name="connsiteX56" fmla="*/ 31216 w 487477"/>
                        <a:gd name="connsiteY56" fmla="*/ 502589 h 522922"/>
                        <a:gd name="connsiteX57" fmla="*/ 456983 w 487477"/>
                        <a:gd name="connsiteY57" fmla="*/ 502589 h 522922"/>
                        <a:gd name="connsiteX58" fmla="*/ 457936 w 487477"/>
                        <a:gd name="connsiteY58" fmla="*/ 502589 h 522922"/>
                        <a:gd name="connsiteX59" fmla="*/ 466508 w 487477"/>
                        <a:gd name="connsiteY59" fmla="*/ 495921 h 522922"/>
                        <a:gd name="connsiteX60" fmla="*/ 467461 w 487477"/>
                        <a:gd name="connsiteY60" fmla="*/ 477824 h 522922"/>
                        <a:gd name="connsiteX61" fmla="*/ 466508 w 487477"/>
                        <a:gd name="connsiteY61" fmla="*/ 475918 h 522922"/>
                        <a:gd name="connsiteX62" fmla="*/ 465556 w 487477"/>
                        <a:gd name="connsiteY62" fmla="*/ 474014 h 522922"/>
                        <a:gd name="connsiteX63" fmla="*/ 423646 w 487477"/>
                        <a:gd name="connsiteY63" fmla="*/ 385431 h 522922"/>
                        <a:gd name="connsiteX64" fmla="*/ 255054 w 487477"/>
                        <a:gd name="connsiteY64" fmla="*/ 402576 h 522922"/>
                        <a:gd name="connsiteX65" fmla="*/ 305536 w 487477"/>
                        <a:gd name="connsiteY65" fmla="*/ 255891 h 522922"/>
                        <a:gd name="connsiteX66" fmla="*/ 272199 w 487477"/>
                        <a:gd name="connsiteY66" fmla="*/ 289228 h 522922"/>
                        <a:gd name="connsiteX67" fmla="*/ 305536 w 487477"/>
                        <a:gd name="connsiteY67" fmla="*/ 322566 h 522922"/>
                        <a:gd name="connsiteX68" fmla="*/ 338874 w 487477"/>
                        <a:gd name="connsiteY68" fmla="*/ 289228 h 522922"/>
                        <a:gd name="connsiteX69" fmla="*/ 305536 w 487477"/>
                        <a:gd name="connsiteY69" fmla="*/ 255891 h 52292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</a:cxnLst>
                      <a:rect l="l" t="t" r="r" b="b"/>
                      <a:pathLst>
                        <a:path w="487477" h="522922">
                          <a:moveTo>
                            <a:pt x="8356" y="512114"/>
                          </a:moveTo>
                          <a:lnTo>
                            <a:pt x="8356" y="512114"/>
                          </a:lnTo>
                          <a:lnTo>
                            <a:pt x="8356" y="512114"/>
                          </a:lnTo>
                          <a:lnTo>
                            <a:pt x="7404" y="511161"/>
                          </a:lnTo>
                          <a:cubicBezTo>
                            <a:pt x="6451" y="510209"/>
                            <a:pt x="6451" y="509256"/>
                            <a:pt x="5499" y="508303"/>
                          </a:cubicBezTo>
                          <a:lnTo>
                            <a:pt x="5499" y="508303"/>
                          </a:lnTo>
                          <a:lnTo>
                            <a:pt x="5499" y="507351"/>
                          </a:lnTo>
                          <a:lnTo>
                            <a:pt x="4546" y="505446"/>
                          </a:lnTo>
                          <a:lnTo>
                            <a:pt x="3593" y="503541"/>
                          </a:lnTo>
                          <a:lnTo>
                            <a:pt x="3593" y="503541"/>
                          </a:lnTo>
                          <a:lnTo>
                            <a:pt x="3593" y="503541"/>
                          </a:lnTo>
                          <a:lnTo>
                            <a:pt x="3593" y="503541"/>
                          </a:lnTo>
                          <a:lnTo>
                            <a:pt x="2641" y="501636"/>
                          </a:lnTo>
                          <a:cubicBezTo>
                            <a:pt x="2641" y="501636"/>
                            <a:pt x="2641" y="500684"/>
                            <a:pt x="2641" y="500684"/>
                          </a:cubicBezTo>
                          <a:cubicBezTo>
                            <a:pt x="2641" y="499731"/>
                            <a:pt x="2641" y="499731"/>
                            <a:pt x="1689" y="498778"/>
                          </a:cubicBezTo>
                          <a:cubicBezTo>
                            <a:pt x="1689" y="497826"/>
                            <a:pt x="736" y="495921"/>
                            <a:pt x="736" y="494968"/>
                          </a:cubicBezTo>
                          <a:lnTo>
                            <a:pt x="736" y="492111"/>
                          </a:lnTo>
                          <a:cubicBezTo>
                            <a:pt x="736" y="490206"/>
                            <a:pt x="736" y="487349"/>
                            <a:pt x="736" y="485443"/>
                          </a:cubicBezTo>
                          <a:cubicBezTo>
                            <a:pt x="736" y="478776"/>
                            <a:pt x="2641" y="473061"/>
                            <a:pt x="5499" y="467346"/>
                          </a:cubicBezTo>
                          <a:lnTo>
                            <a:pt x="155041" y="151116"/>
                          </a:lnTo>
                          <a:cubicBezTo>
                            <a:pt x="157899" y="146353"/>
                            <a:pt x="158851" y="140639"/>
                            <a:pt x="158851" y="134924"/>
                          </a:cubicBezTo>
                          <a:lnTo>
                            <a:pt x="158851" y="19671"/>
                          </a:lnTo>
                          <a:lnTo>
                            <a:pt x="120751" y="19671"/>
                          </a:lnTo>
                          <a:lnTo>
                            <a:pt x="120751" y="621"/>
                          </a:lnTo>
                          <a:lnTo>
                            <a:pt x="368401" y="621"/>
                          </a:lnTo>
                          <a:lnTo>
                            <a:pt x="368401" y="19671"/>
                          </a:lnTo>
                          <a:lnTo>
                            <a:pt x="330301" y="19671"/>
                          </a:lnTo>
                          <a:lnTo>
                            <a:pt x="330301" y="134924"/>
                          </a:lnTo>
                          <a:cubicBezTo>
                            <a:pt x="330301" y="140639"/>
                            <a:pt x="331254" y="146353"/>
                            <a:pt x="334111" y="151116"/>
                          </a:cubicBezTo>
                          <a:lnTo>
                            <a:pt x="483654" y="467346"/>
                          </a:lnTo>
                          <a:cubicBezTo>
                            <a:pt x="489368" y="478776"/>
                            <a:pt x="489368" y="492111"/>
                            <a:pt x="485558" y="504493"/>
                          </a:cubicBezTo>
                          <a:lnTo>
                            <a:pt x="485558" y="504493"/>
                          </a:lnTo>
                          <a:lnTo>
                            <a:pt x="484606" y="506399"/>
                          </a:lnTo>
                          <a:cubicBezTo>
                            <a:pt x="479843" y="515924"/>
                            <a:pt x="470318" y="522591"/>
                            <a:pt x="459841" y="523543"/>
                          </a:cubicBezTo>
                          <a:lnTo>
                            <a:pt x="457936" y="523543"/>
                          </a:lnTo>
                          <a:lnTo>
                            <a:pt x="32168" y="523543"/>
                          </a:lnTo>
                          <a:lnTo>
                            <a:pt x="30264" y="523543"/>
                          </a:lnTo>
                          <a:cubicBezTo>
                            <a:pt x="29311" y="523543"/>
                            <a:pt x="28358" y="523543"/>
                            <a:pt x="27406" y="523543"/>
                          </a:cubicBezTo>
                          <a:cubicBezTo>
                            <a:pt x="26454" y="523543"/>
                            <a:pt x="24549" y="523543"/>
                            <a:pt x="23596" y="522591"/>
                          </a:cubicBezTo>
                          <a:lnTo>
                            <a:pt x="23596" y="522591"/>
                          </a:lnTo>
                          <a:cubicBezTo>
                            <a:pt x="21691" y="521639"/>
                            <a:pt x="19786" y="521639"/>
                            <a:pt x="17881" y="520686"/>
                          </a:cubicBezTo>
                          <a:lnTo>
                            <a:pt x="15976" y="519734"/>
                          </a:lnTo>
                          <a:cubicBezTo>
                            <a:pt x="15976" y="519734"/>
                            <a:pt x="15024" y="519734"/>
                            <a:pt x="15024" y="518781"/>
                          </a:cubicBezTo>
                          <a:cubicBezTo>
                            <a:pt x="13118" y="517828"/>
                            <a:pt x="11214" y="515924"/>
                            <a:pt x="10261" y="514971"/>
                          </a:cubicBezTo>
                          <a:lnTo>
                            <a:pt x="8356" y="512114"/>
                          </a:lnTo>
                          <a:lnTo>
                            <a:pt x="8356" y="512114"/>
                          </a:lnTo>
                          <a:close/>
                          <a:moveTo>
                            <a:pt x="255054" y="402576"/>
                          </a:moveTo>
                          <a:lnTo>
                            <a:pt x="252196" y="404481"/>
                          </a:lnTo>
                          <a:lnTo>
                            <a:pt x="246481" y="408291"/>
                          </a:lnTo>
                          <a:cubicBezTo>
                            <a:pt x="198856" y="439724"/>
                            <a:pt x="119799" y="440676"/>
                            <a:pt x="55029" y="414959"/>
                          </a:cubicBezTo>
                          <a:lnTo>
                            <a:pt x="51218" y="413053"/>
                          </a:lnTo>
                          <a:lnTo>
                            <a:pt x="22643" y="474014"/>
                          </a:lnTo>
                          <a:lnTo>
                            <a:pt x="21691" y="475918"/>
                          </a:lnTo>
                          <a:cubicBezTo>
                            <a:pt x="18833" y="482586"/>
                            <a:pt x="18833" y="490206"/>
                            <a:pt x="21691" y="495921"/>
                          </a:cubicBezTo>
                          <a:cubicBezTo>
                            <a:pt x="22643" y="498778"/>
                            <a:pt x="25501" y="501636"/>
                            <a:pt x="29311" y="502589"/>
                          </a:cubicBezTo>
                          <a:lnTo>
                            <a:pt x="30264" y="502589"/>
                          </a:lnTo>
                          <a:lnTo>
                            <a:pt x="31216" y="502589"/>
                          </a:lnTo>
                          <a:lnTo>
                            <a:pt x="456983" y="502589"/>
                          </a:lnTo>
                          <a:lnTo>
                            <a:pt x="457936" y="502589"/>
                          </a:lnTo>
                          <a:cubicBezTo>
                            <a:pt x="461746" y="502589"/>
                            <a:pt x="464604" y="499731"/>
                            <a:pt x="466508" y="495921"/>
                          </a:cubicBezTo>
                          <a:cubicBezTo>
                            <a:pt x="468414" y="490206"/>
                            <a:pt x="469366" y="483539"/>
                            <a:pt x="467461" y="477824"/>
                          </a:cubicBezTo>
                          <a:lnTo>
                            <a:pt x="466508" y="475918"/>
                          </a:lnTo>
                          <a:lnTo>
                            <a:pt x="465556" y="474014"/>
                          </a:lnTo>
                          <a:lnTo>
                            <a:pt x="423646" y="385431"/>
                          </a:lnTo>
                          <a:cubicBezTo>
                            <a:pt x="365543" y="372096"/>
                            <a:pt x="296011" y="376859"/>
                            <a:pt x="255054" y="402576"/>
                          </a:cubicBezTo>
                          <a:close/>
                          <a:moveTo>
                            <a:pt x="305536" y="255891"/>
                          </a:moveTo>
                          <a:cubicBezTo>
                            <a:pt x="287439" y="255891"/>
                            <a:pt x="272199" y="271131"/>
                            <a:pt x="272199" y="289228"/>
                          </a:cubicBezTo>
                          <a:cubicBezTo>
                            <a:pt x="272199" y="307326"/>
                            <a:pt x="287439" y="322566"/>
                            <a:pt x="305536" y="322566"/>
                          </a:cubicBezTo>
                          <a:cubicBezTo>
                            <a:pt x="323633" y="322566"/>
                            <a:pt x="338874" y="307326"/>
                            <a:pt x="338874" y="289228"/>
                          </a:cubicBezTo>
                          <a:cubicBezTo>
                            <a:pt x="338874" y="270178"/>
                            <a:pt x="323633" y="255891"/>
                            <a:pt x="305536" y="255891"/>
                          </a:cubicBez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 anchorCtr="false"/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/>
                    </a:p>
                  </p:txBody>
                </p:sp>
              </p:grpSp>
            </p:grpSp>
            <p:sp>
              <p:nvSpPr>
                <p:cNvPr id="39" name="空心弧 38" descr="66578b9a-0683-4682-9fef-be2113076740"/>
                <p:cNvSpPr/>
                <p:nvPr/>
              </p:nvSpPr>
              <p:spPr>
                <a:xfrm flipV="true">
                  <a:off x="4291479" y="1832200"/>
                  <a:ext cx="3600000" cy="3600000"/>
                </a:xfrm>
                <a:prstGeom prst="blockArc">
                  <a:avLst>
                    <a:gd name="adj1" fmla="val 16200000"/>
                    <a:gd name="adj2" fmla="val 0"/>
                    <a:gd name="adj3" fmla="val 16361"/>
                  </a:avLst>
                </a:prstGeom>
                <a:solidFill>
                  <a:schemeClr val="tx2">
                    <a:alpha val="30000"/>
                  </a:schemeClr>
                </a:solidFill>
                <a:ln w="38100" cap="flat" cmpd="sng" algn="ctr">
                  <a:solidFill>
                    <a:schemeClr val="bg1"/>
                  </a:solidFill>
                  <a:prstDash val="solid"/>
                  <a:miter lim="800000"/>
                </a:ln>
              </p:spPr>
              <p:txBody>
                <a:bodyPr lIns="108000" tIns="108000" rIns="108000" bIns="108000" rtlCol="0" anchor="ctr" anchorCtr="false"/>
                <a:lstStyle/>
                <a:p>
                  <a:pPr algn="l"/>
                </a:p>
              </p:txBody>
            </p:sp>
          </p:grpSp>
        </p:grpSp>
        <p:sp>
          <p:nvSpPr>
            <p:cNvPr id="44" name="Title" descr="c978f9c9-27ab-4e32-9fc0-a365a242c8be"/>
            <p:cNvSpPr/>
            <p:nvPr/>
          </p:nvSpPr>
          <p:spPr>
            <a:xfrm>
              <a:off x="4909177" y="2451727"/>
              <a:ext cx="2360946" cy="2360946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 w="38100">
              <a:noFill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t" anchorCtr="false" forceAA="false" compatLnSpc="true">
              <a:normAutofit fontScale="92500" lnSpcReduction="10000"/>
            </a:bodyPr>
            <a:lstStyle/>
            <a:p>
              <a:pPr algn="ctr"/>
              <a:r>
                <a:rPr lang="en-US" sz="2400" b="1" i="0" u="none">
                  <a:solidFill>
                    <a:srgbClr val="FFFFFF"/>
                  </a:solidFill>
                  <a:ea typeface="微软雅黑"/>
                </a:rPr>
                <a:t>推动城市更新与建设，提升管理水平</a:t>
              </a:r>
              <a:endParaRPr lang="en-US" sz="2400" b="1" i="0" u="none">
                <a:solidFill>
                  <a:srgbClr val="FFFFFF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目录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4" name="0dc77cf3-d05d-4d54-9bb1-2f426cb63487.source.4.zh-Hans.pptx" descr="ad9fb40d-f571-4b8b-9d9e-a467e808bd08"/>
          <p:cNvGrpSpPr/>
          <p:nvPr/>
        </p:nvGrpSpPr>
        <p:grpSpPr>
          <a:xfrm>
            <a:off x="70522" y="-276256"/>
            <a:ext cx="12073202" cy="7303269"/>
            <a:chOff x="70522" y="-276256"/>
            <a:chExt cx="12073202" cy="7303269"/>
          </a:xfrm>
        </p:grpSpPr>
        <p:grpSp>
          <p:nvGrpSpPr>
            <p:cNvPr id="49" name="组合 48" descr="ff6c66fe-c967-4ce4-aa40-6be98cab9851"/>
            <p:cNvGrpSpPr/>
            <p:nvPr/>
          </p:nvGrpSpPr>
          <p:grpSpPr>
            <a:xfrm>
              <a:off x="70522" y="-276256"/>
              <a:ext cx="12073202" cy="7303269"/>
              <a:chOff x="70522" y="-276256"/>
              <a:chExt cx="12073202" cy="7303269"/>
            </a:xfrm>
          </p:grpSpPr>
          <p:sp>
            <p:nvSpPr>
              <p:cNvPr id="3" name="任意多边形: 形状 2" descr="66aa6420-d599-45ba-b32e-73cd25b6d050"/>
              <p:cNvSpPr/>
              <p:nvPr/>
            </p:nvSpPr>
            <p:spPr>
              <a:xfrm rot="1009990">
                <a:off x="10064998" y="-276256"/>
                <a:ext cx="2078726" cy="2359233"/>
              </a:xfrm>
              <a:custGeom>
                <a:avLst/>
                <a:gdLst>
                  <a:gd name="connsiteX0" fmla="*/ 0 w 2078726"/>
                  <a:gd name="connsiteY0" fmla="*/ 550277 h 2359233"/>
                  <a:gd name="connsiteX1" fmla="*/ 1818799 w 2078726"/>
                  <a:gd name="connsiteY1" fmla="*/ 0 h 2359233"/>
                  <a:gd name="connsiteX2" fmla="*/ 2078726 w 2078726"/>
                  <a:gd name="connsiteY2" fmla="*/ 859123 h 2359233"/>
                  <a:gd name="connsiteX3" fmla="*/ 2025642 w 2078726"/>
                  <a:gd name="connsiteY3" fmla="*/ 898861 h 2359233"/>
                  <a:gd name="connsiteX4" fmla="*/ 1334593 w 2078726"/>
                  <a:gd name="connsiteY4" fmla="*/ 2359233 h 2359233"/>
                  <a:gd name="connsiteX5" fmla="*/ 2541 w 2078726"/>
                  <a:gd name="connsiteY5" fmla="*/ 550936 h 23592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078726" h="2359233">
                    <a:moveTo>
                      <a:pt x="0" y="550277"/>
                    </a:moveTo>
                    <a:lnTo>
                      <a:pt x="1818799" y="0"/>
                    </a:lnTo>
                    <a:lnTo>
                      <a:pt x="2078726" y="859123"/>
                    </a:lnTo>
                    <a:lnTo>
                      <a:pt x="2025642" y="898861"/>
                    </a:lnTo>
                    <a:cubicBezTo>
                      <a:pt x="1604937" y="1246295"/>
                      <a:pt x="1336339" y="1771335"/>
                      <a:pt x="1334593" y="2359233"/>
                    </a:cubicBezTo>
                    <a:cubicBezTo>
                      <a:pt x="1332072" y="1510047"/>
                      <a:pt x="772783" y="792010"/>
                      <a:pt x="2541" y="550936"/>
                    </a:cubicBez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34575" cap="flat">
                <a:noFill/>
                <a:prstDash val="solid"/>
                <a:miter/>
              </a:ln>
            </p:spPr>
            <p:txBody>
              <a:bodyPr rtlCol="0" anchor="ctr" anchorCtr="false"/>
              <a:lstStyle/>
              <a:p>
                <a:pPr algn="l"/>
              </a:p>
            </p:txBody>
          </p:sp>
          <p:sp>
            <p:nvSpPr>
              <p:cNvPr id="6" name="Freeform 4" descr="a037a716-b2f0-4890-9686-65b962aa21b7"/>
              <p:cNvSpPr/>
              <p:nvPr/>
            </p:nvSpPr>
            <p:spPr>
              <a:xfrm>
                <a:off x="208844" y="599722"/>
                <a:ext cx="1782531" cy="2112898"/>
              </a:xfrm>
              <a:custGeom>
                <a:avLst/>
                <a:gdLst>
                  <a:gd name="connsiteX0" fmla="*/ 1154609 w 1782531"/>
                  <a:gd name="connsiteY0" fmla="*/ 140 h 2112898"/>
                  <a:gd name="connsiteX1" fmla="*/ 1154609 w 1782531"/>
                  <a:gd name="connsiteY1" fmla="*/ 9665 h 2112898"/>
                  <a:gd name="connsiteX2" fmla="*/ 1451026 w 1782531"/>
                  <a:gd name="connsiteY2" fmla="*/ 86531 h 2112898"/>
                  <a:gd name="connsiteX3" fmla="*/ 1572184 w 1782531"/>
                  <a:gd name="connsiteY3" fmla="*/ 1449845 h 2112898"/>
                  <a:gd name="connsiteX4" fmla="*/ 1135749 w 1782531"/>
                  <a:gd name="connsiteY4" fmla="*/ 1929619 h 2112898"/>
                  <a:gd name="connsiteX5" fmla="*/ 627305 w 1782531"/>
                  <a:gd name="connsiteY5" fmla="*/ 2103450 h 2112898"/>
                  <a:gd name="connsiteX6" fmla="*/ 330887 w 1782531"/>
                  <a:gd name="connsiteY6" fmla="*/ 2026584 h 2112898"/>
                  <a:gd name="connsiteX7" fmla="*/ 209729 w 1782531"/>
                  <a:gd name="connsiteY7" fmla="*/ 662889 h 2112898"/>
                  <a:gd name="connsiteX8" fmla="*/ 646164 w 1782531"/>
                  <a:gd name="connsiteY8" fmla="*/ 183115 h 2112898"/>
                  <a:gd name="connsiteX9" fmla="*/ 1154609 w 1782531"/>
                  <a:gd name="connsiteY9" fmla="*/ 9284 h 2112898"/>
                  <a:gd name="connsiteX10" fmla="*/ 1154609 w 1782531"/>
                  <a:gd name="connsiteY10" fmla="*/ -241 h 2112898"/>
                  <a:gd name="connsiteX11" fmla="*/ 1154609 w 1782531"/>
                  <a:gd name="connsiteY11" fmla="*/ -241 h 2112898"/>
                  <a:gd name="connsiteX12" fmla="*/ 201537 w 1782531"/>
                  <a:gd name="connsiteY12" fmla="*/ 658127 h 2112898"/>
                  <a:gd name="connsiteX13" fmla="*/ 326124 w 1782531"/>
                  <a:gd name="connsiteY13" fmla="*/ 2034489 h 2112898"/>
                  <a:gd name="connsiteX14" fmla="*/ 627305 w 1782531"/>
                  <a:gd name="connsiteY14" fmla="*/ 2112594 h 2112898"/>
                  <a:gd name="connsiteX15" fmla="*/ 1580376 w 1782531"/>
                  <a:gd name="connsiteY15" fmla="*/ 1454226 h 2112898"/>
                  <a:gd name="connsiteX16" fmla="*/ 1455789 w 1782531"/>
                  <a:gd name="connsiteY16" fmla="*/ 77959 h 2112898"/>
                  <a:gd name="connsiteX17" fmla="*/ 1154609 w 1782531"/>
                  <a:gd name="connsiteY17" fmla="*/ -241 h 2112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782531" h="2112898">
                    <a:moveTo>
                      <a:pt x="1154609" y="140"/>
                    </a:moveTo>
                    <a:lnTo>
                      <a:pt x="1154609" y="9665"/>
                    </a:lnTo>
                    <a:cubicBezTo>
                      <a:pt x="1258488" y="8531"/>
                      <a:pt x="1360787" y="35058"/>
                      <a:pt x="1451026" y="86531"/>
                    </a:cubicBezTo>
                    <a:cubicBezTo>
                      <a:pt x="1826597" y="303416"/>
                      <a:pt x="1880985" y="915206"/>
                      <a:pt x="1572184" y="1449845"/>
                    </a:cubicBezTo>
                    <a:cubicBezTo>
                      <a:pt x="1458361" y="1647012"/>
                      <a:pt x="1307390" y="1812938"/>
                      <a:pt x="1135749" y="1929619"/>
                    </a:cubicBezTo>
                    <a:cubicBezTo>
                      <a:pt x="968585" y="2043347"/>
                      <a:pt x="792849" y="2103450"/>
                      <a:pt x="627305" y="2103450"/>
                    </a:cubicBezTo>
                    <a:cubicBezTo>
                      <a:pt x="523425" y="2104631"/>
                      <a:pt x="421107" y="2078095"/>
                      <a:pt x="330887" y="2026584"/>
                    </a:cubicBezTo>
                    <a:cubicBezTo>
                      <a:pt x="-44684" y="1809699"/>
                      <a:pt x="-99358" y="1198194"/>
                      <a:pt x="209729" y="662889"/>
                    </a:cubicBezTo>
                    <a:cubicBezTo>
                      <a:pt x="323552" y="465721"/>
                      <a:pt x="474428" y="299796"/>
                      <a:pt x="646164" y="183115"/>
                    </a:cubicBezTo>
                    <a:cubicBezTo>
                      <a:pt x="813328" y="69386"/>
                      <a:pt x="989064" y="9284"/>
                      <a:pt x="1154609" y="9284"/>
                    </a:cubicBezTo>
                    <a:lnTo>
                      <a:pt x="1154609" y="-241"/>
                    </a:lnTo>
                    <a:moveTo>
                      <a:pt x="1154609" y="-241"/>
                    </a:moveTo>
                    <a:cubicBezTo>
                      <a:pt x="818567" y="-241"/>
                      <a:pt x="438138" y="248171"/>
                      <a:pt x="201537" y="658127"/>
                    </a:cubicBezTo>
                    <a:cubicBezTo>
                      <a:pt x="-110407" y="1198766"/>
                      <a:pt x="-54590" y="1815414"/>
                      <a:pt x="326124" y="2034489"/>
                    </a:cubicBezTo>
                    <a:cubicBezTo>
                      <a:pt x="417831" y="2086734"/>
                      <a:pt x="521767" y="2113690"/>
                      <a:pt x="627305" y="2112594"/>
                    </a:cubicBezTo>
                    <a:cubicBezTo>
                      <a:pt x="963347" y="2112594"/>
                      <a:pt x="1343680" y="1864182"/>
                      <a:pt x="1580376" y="1454226"/>
                    </a:cubicBezTo>
                    <a:cubicBezTo>
                      <a:pt x="1892320" y="913968"/>
                      <a:pt x="1836503" y="297796"/>
                      <a:pt x="1455789" y="77959"/>
                    </a:cubicBezTo>
                    <a:cubicBezTo>
                      <a:pt x="1364092" y="25686"/>
                      <a:pt x="1260155" y="-1308"/>
                      <a:pt x="1154609" y="-241"/>
                    </a:cubicBezTo>
                    <a:close/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 anchorCtr="false"/>
              <a:lstStyle/>
              <a:p>
                <a:pPr algn="l"/>
              </a:p>
            </p:txBody>
          </p:sp>
          <p:sp>
            <p:nvSpPr>
              <p:cNvPr id="7" name="Freeform 8" descr="bfd07eef-b455-43da-97a2-b99614622e08"/>
              <p:cNvSpPr/>
              <p:nvPr/>
            </p:nvSpPr>
            <p:spPr>
              <a:xfrm>
                <a:off x="271630" y="608189"/>
                <a:ext cx="752325" cy="752325"/>
              </a:xfrm>
              <a:custGeom>
                <a:avLst/>
                <a:gdLst>
                  <a:gd name="connsiteX0" fmla="*/ 376020 w 752325"/>
                  <a:gd name="connsiteY0" fmla="*/ 751811 h 752325"/>
                  <a:gd name="connsiteX1" fmla="*/ 376020 w 752325"/>
                  <a:gd name="connsiteY1" fmla="*/ 751811 h 752325"/>
                  <a:gd name="connsiteX2" fmla="*/ -143 w 752325"/>
                  <a:gd name="connsiteY2" fmla="*/ 375649 h 752325"/>
                  <a:gd name="connsiteX3" fmla="*/ -143 w 752325"/>
                  <a:gd name="connsiteY3" fmla="*/ 375649 h 752325"/>
                  <a:gd name="connsiteX4" fmla="*/ 376020 w 752325"/>
                  <a:gd name="connsiteY4" fmla="*/ -514 h 752325"/>
                  <a:gd name="connsiteX5" fmla="*/ 376020 w 752325"/>
                  <a:gd name="connsiteY5" fmla="*/ -514 h 752325"/>
                  <a:gd name="connsiteX6" fmla="*/ 752182 w 752325"/>
                  <a:gd name="connsiteY6" fmla="*/ 375649 h 752325"/>
                  <a:gd name="connsiteX7" fmla="*/ 752182 w 752325"/>
                  <a:gd name="connsiteY7" fmla="*/ 375649 h 752325"/>
                  <a:gd name="connsiteX8" fmla="*/ 376020 w 752325"/>
                  <a:gd name="connsiteY8" fmla="*/ 751811 h 752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2325" h="752325">
                    <a:moveTo>
                      <a:pt x="376020" y="751811"/>
                    </a:moveTo>
                    <a:lnTo>
                      <a:pt x="376020" y="751811"/>
                    </a:lnTo>
                    <a:cubicBezTo>
                      <a:pt x="375403" y="544318"/>
                      <a:pt x="207351" y="376265"/>
                      <a:pt x="-143" y="375649"/>
                    </a:cubicBezTo>
                    <a:lnTo>
                      <a:pt x="-143" y="375649"/>
                    </a:lnTo>
                    <a:cubicBezTo>
                      <a:pt x="207351" y="375032"/>
                      <a:pt x="375403" y="206979"/>
                      <a:pt x="376020" y="-514"/>
                    </a:cubicBezTo>
                    <a:lnTo>
                      <a:pt x="376020" y="-514"/>
                    </a:lnTo>
                    <a:cubicBezTo>
                      <a:pt x="376636" y="206979"/>
                      <a:pt x="544688" y="375032"/>
                      <a:pt x="752182" y="375649"/>
                    </a:cubicBezTo>
                    <a:lnTo>
                      <a:pt x="752182" y="375649"/>
                    </a:lnTo>
                    <a:cubicBezTo>
                      <a:pt x="544688" y="376265"/>
                      <a:pt x="376636" y="544318"/>
                      <a:pt x="376020" y="75181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5850" cap="flat">
                <a:noFill/>
                <a:prstDash val="solid"/>
                <a:miter/>
              </a:ln>
            </p:spPr>
            <p:txBody>
              <a:bodyPr rtlCol="0" anchor="ctr" anchorCtr="false"/>
              <a:lstStyle/>
              <a:p>
                <a:pPr algn="l"/>
              </a:p>
            </p:txBody>
          </p:sp>
          <p:grpSp>
            <p:nvGrpSpPr>
              <p:cNvPr id="10" name="组合 9" descr="8896c57c-d5ad-4834-ad3c-435d4be45062"/>
              <p:cNvGrpSpPr/>
              <p:nvPr/>
            </p:nvGrpSpPr>
            <p:grpSpPr>
              <a:xfrm>
                <a:off x="4286955" y="2077315"/>
                <a:ext cx="3497579" cy="1188399"/>
                <a:chOff x="3962401" y="1217156"/>
                <a:chExt cx="3497579" cy="1188399"/>
              </a:xfrm>
            </p:grpSpPr>
            <p:sp>
              <p:nvSpPr>
                <p:cNvPr id="46" name="Bullet1" descr="550ef7e0-9661-4145-abdd-d4b567f0b8d1"/>
                <p:cNvSpPr txBox="true"/>
                <p:nvPr/>
              </p:nvSpPr>
              <p:spPr>
                <a:xfrm>
                  <a:off x="4936067" y="1348651"/>
                  <a:ext cx="2523913" cy="1056904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t" anchorCtr="false">
                  <a:normAutofit/>
                </a:bodyPr>
                <a:lstStyle/>
                <a:p>
                  <a:pPr algn="l"/>
                  <a:r>
                    <a:rPr lang="en-US" sz="1800" b="1" i="0" u="none">
                      <a:solidFill>
                        <a:srgbClr val="EBC34A"/>
                      </a:solidFill>
                      <a:latin typeface="微软雅黑"/>
                    </a:rPr>
                    <a:t>2024年工作回顾</a:t>
                  </a:r>
                  <a:endParaRPr lang="en-US" sz="1800" b="1" i="0" u="none">
                    <a:solidFill>
                      <a:srgbClr val="EBC34A"/>
                    </a:solidFill>
                    <a:latin typeface="微软雅黑"/>
                  </a:endParaRPr>
                </a:p>
              </p:txBody>
            </p:sp>
            <p:sp>
              <p:nvSpPr>
                <p:cNvPr id="48" name="Number1" descr="c001e02f-13c3-4847-9f08-4806c787a56a"/>
                <p:cNvSpPr/>
                <p:nvPr/>
              </p:nvSpPr>
              <p:spPr>
                <a:xfrm>
                  <a:off x="3962401" y="1217156"/>
                  <a:ext cx="973666" cy="74937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false">
                  <a:normAutofit lnSpcReduction="10000"/>
                </a:bodyPr>
                <a:lstStyle/>
                <a:p>
                  <a:pPr algn="r"/>
                  <a:r>
                    <a:rPr lang="en-US" sz="4400" b="1" i="1" u="none">
                      <a:solidFill>
                        <a:srgbClr val="EBC34A"/>
                      </a:solidFill>
                      <a:latin typeface="Arial"/>
                    </a:rPr>
                    <a:t>01</a:t>
                  </a:r>
                  <a:endParaRPr lang="en-US" sz="4400" b="1" i="1" u="none">
                    <a:solidFill>
                      <a:srgbClr val="EBC34A"/>
                    </a:solidFill>
                    <a:latin typeface="Arial"/>
                  </a:endParaRPr>
                </a:p>
              </p:txBody>
            </p:sp>
          </p:grpSp>
          <p:grpSp>
            <p:nvGrpSpPr>
              <p:cNvPr id="11" name="组合 10" descr="b5fda812-8b4f-43ae-8350-457a6b7a752e"/>
              <p:cNvGrpSpPr/>
              <p:nvPr/>
            </p:nvGrpSpPr>
            <p:grpSpPr>
              <a:xfrm>
                <a:off x="4286955" y="4070823"/>
                <a:ext cx="3497579" cy="1188399"/>
                <a:chOff x="3962401" y="1217156"/>
                <a:chExt cx="3497579" cy="1188399"/>
              </a:xfrm>
            </p:grpSpPr>
            <p:sp>
              <p:nvSpPr>
                <p:cNvPr id="43" name="Bullet2" descr="5de3f51a-3958-4d09-8d4d-40b6d63ed93a"/>
                <p:cNvSpPr txBox="true"/>
                <p:nvPr/>
              </p:nvSpPr>
              <p:spPr>
                <a:xfrm>
                  <a:off x="4936067" y="1348651"/>
                  <a:ext cx="2523913" cy="1056904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t" anchorCtr="false">
                  <a:normAutofit/>
                </a:bodyPr>
                <a:lstStyle/>
                <a:p>
                  <a:pPr algn="l"/>
                  <a:r>
                    <a:rPr lang="en-US" sz="1800" b="1" i="0" u="none">
                      <a:solidFill>
                        <a:srgbClr val="EBC34A"/>
                      </a:solidFill>
                      <a:latin typeface="微软雅黑"/>
                    </a:rPr>
                    <a:t>2025年工作总体要求和主要预期目标</a:t>
                  </a:r>
                  <a:endParaRPr lang="en-US" sz="1800" b="1" i="0" u="none">
                    <a:solidFill>
                      <a:srgbClr val="EBC34A"/>
                    </a:solidFill>
                    <a:latin typeface="微软雅黑"/>
                  </a:endParaRPr>
                </a:p>
              </p:txBody>
            </p:sp>
            <p:sp>
              <p:nvSpPr>
                <p:cNvPr id="45" name="Number2" descr="9d209c6a-dd3c-4c53-9c87-728ef6fc87db"/>
                <p:cNvSpPr/>
                <p:nvPr/>
              </p:nvSpPr>
              <p:spPr>
                <a:xfrm>
                  <a:off x="3962401" y="1217156"/>
                  <a:ext cx="973666" cy="74937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false">
                  <a:normAutofit lnSpcReduction="10000"/>
                </a:bodyPr>
                <a:lstStyle/>
                <a:p>
                  <a:pPr algn="r"/>
                  <a:r>
                    <a:rPr lang="en-US" sz="4400" b="1" i="1" u="none">
                      <a:solidFill>
                        <a:srgbClr val="EBC34A">
                          <a:alpha val="30196"/>
                        </a:srgbClr>
                      </a:solidFill>
                      <a:latin typeface="Arial"/>
                    </a:rPr>
                    <a:t>02</a:t>
                  </a:r>
                  <a:endParaRPr lang="en-US" sz="4400" b="1" i="1" u="none">
                    <a:solidFill>
                      <a:srgbClr val="EBC34A">
                        <a:alpha val="30196"/>
                      </a:srgbClr>
                    </a:solidFill>
                    <a:latin typeface="Arial"/>
                  </a:endParaRPr>
                </a:p>
              </p:txBody>
            </p:sp>
          </p:grpSp>
          <p:grpSp>
            <p:nvGrpSpPr>
              <p:cNvPr id="12" name="组合 11" descr="4e4c9495-6617-4439-8ad9-bb0c980292b8"/>
              <p:cNvGrpSpPr/>
              <p:nvPr/>
            </p:nvGrpSpPr>
            <p:grpSpPr>
              <a:xfrm>
                <a:off x="8021320" y="2077315"/>
                <a:ext cx="3497579" cy="1188399"/>
                <a:chOff x="3962401" y="1217156"/>
                <a:chExt cx="3497579" cy="1188399"/>
              </a:xfrm>
            </p:grpSpPr>
            <p:sp>
              <p:nvSpPr>
                <p:cNvPr id="40" name="Bullet3" descr="5d2fc00e-e8b4-4412-b003-f9bbac6b3b60"/>
                <p:cNvSpPr txBox="true"/>
                <p:nvPr/>
              </p:nvSpPr>
              <p:spPr>
                <a:xfrm>
                  <a:off x="4936067" y="1348651"/>
                  <a:ext cx="2523913" cy="1056904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t" anchorCtr="false">
                  <a:normAutofit/>
                </a:bodyPr>
                <a:lstStyle/>
                <a:p>
                  <a:pPr algn="l"/>
                  <a:r>
                    <a:rPr lang="en-US" sz="1800" b="1" i="0" u="none">
                      <a:solidFill>
                        <a:srgbClr val="EBC34A"/>
                      </a:solidFill>
                      <a:latin typeface="微软雅黑"/>
                    </a:rPr>
                    <a:t>2025年重点工作</a:t>
                  </a:r>
                  <a:endParaRPr lang="en-US" sz="1800" b="1" i="0" u="none">
                    <a:solidFill>
                      <a:srgbClr val="EBC34A"/>
                    </a:solidFill>
                    <a:latin typeface="微软雅黑"/>
                  </a:endParaRPr>
                </a:p>
              </p:txBody>
            </p:sp>
            <p:sp>
              <p:nvSpPr>
                <p:cNvPr id="42" name="Number3" descr="81e888c5-8d85-48d5-85e3-f88dda420d79"/>
                <p:cNvSpPr/>
                <p:nvPr/>
              </p:nvSpPr>
              <p:spPr>
                <a:xfrm>
                  <a:off x="3962401" y="1217156"/>
                  <a:ext cx="973666" cy="74937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false">
                  <a:normAutofit lnSpcReduction="10000"/>
                </a:bodyPr>
                <a:lstStyle/>
                <a:p>
                  <a:pPr algn="r"/>
                  <a:r>
                    <a:rPr lang="en-US" sz="4400" b="1" i="1" u="none">
                      <a:solidFill>
                        <a:srgbClr val="EBC34A">
                          <a:alpha val="30196"/>
                        </a:srgbClr>
                      </a:solidFill>
                      <a:latin typeface="Arial"/>
                    </a:rPr>
                    <a:t>03</a:t>
                  </a:r>
                  <a:endParaRPr lang="en-US" sz="4400" b="1" i="1" u="none">
                    <a:solidFill>
                      <a:srgbClr val="EBC34A">
                        <a:alpha val="30196"/>
                      </a:srgbClr>
                    </a:solidFill>
                    <a:latin typeface="Arial"/>
                  </a:endParaRPr>
                </a:p>
              </p:txBody>
            </p:sp>
          </p:grpSp>
          <p:grpSp>
            <p:nvGrpSpPr>
              <p:cNvPr id="14" name="组合 13" descr="a66d8d25-7b08-44b9-8680-9101f2aa5a93"/>
              <p:cNvGrpSpPr/>
              <p:nvPr/>
            </p:nvGrpSpPr>
            <p:grpSpPr>
              <a:xfrm>
                <a:off x="8021320" y="4070823"/>
                <a:ext cx="3497579" cy="1188399"/>
                <a:chOff x="3962401" y="1217156"/>
                <a:chExt cx="3497579" cy="1188399"/>
              </a:xfrm>
            </p:grpSpPr>
            <p:sp>
              <p:nvSpPr>
                <p:cNvPr id="37" name="Bullet4" descr="2d6a9917-8209-45cd-b318-e1b0180c3b77"/>
                <p:cNvSpPr txBox="true"/>
                <p:nvPr/>
              </p:nvSpPr>
              <p:spPr>
                <a:xfrm>
                  <a:off x="4936067" y="1348651"/>
                  <a:ext cx="2523913" cy="1056904"/>
                </a:xfrm>
                <a:prstGeom prst="rect">
                  <a:avLst/>
                </a:prstGeom>
                <a:noFill/>
              </p:spPr>
              <p:txBody>
                <a:bodyPr wrap="square" lIns="90000" tIns="46800" rIns="90000" bIns="46800" rtlCol="0" anchor="t" anchorCtr="false">
                  <a:normAutofit/>
                </a:bodyPr>
                <a:lstStyle/>
                <a:p>
                  <a:pPr algn="l"/>
                  <a:r>
                    <a:rPr lang="en-US" sz="1800" b="1" i="0" u="none">
                      <a:solidFill>
                        <a:srgbClr val="EBC34A"/>
                      </a:solidFill>
                      <a:ea typeface="微软雅黑"/>
                    </a:rPr>
                    <a:t>全面加强政府自身建设</a:t>
                  </a:r>
                  <a:endParaRPr lang="en-US" sz="1800" b="1" i="0" u="none">
                    <a:solidFill>
                      <a:srgbClr val="EBC34A"/>
                    </a:solidFill>
                    <a:ea typeface="微软雅黑"/>
                  </a:endParaRPr>
                </a:p>
              </p:txBody>
            </p:sp>
            <p:sp>
              <p:nvSpPr>
                <p:cNvPr id="39" name="Number4" descr="baf066b6-345f-4d4c-871d-cfa978efb87e"/>
                <p:cNvSpPr/>
                <p:nvPr/>
              </p:nvSpPr>
              <p:spPr>
                <a:xfrm>
                  <a:off x="3962401" y="1217156"/>
                  <a:ext cx="973666" cy="749371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91440" tIns="45720" rIns="91440" bIns="45720" rtlCol="0" anchor="b" anchorCtr="false">
                  <a:normAutofit lnSpcReduction="10000"/>
                </a:bodyPr>
                <a:lstStyle/>
                <a:p>
                  <a:pPr algn="r"/>
                  <a:r>
                    <a:rPr lang="en-US" sz="4400" b="1" i="1" u="none">
                      <a:solidFill>
                        <a:srgbClr val="EBC34A"/>
                      </a:solidFill>
                      <a:latin typeface="Arial"/>
                    </a:rPr>
                    <a:t>04</a:t>
                  </a:r>
                  <a:endParaRPr lang="en-US" sz="4400" b="1" i="1" u="none">
                    <a:solidFill>
                      <a:srgbClr val="EBC34A"/>
                    </a:solidFill>
                    <a:latin typeface="Arial"/>
                  </a:endParaRPr>
                </a:p>
              </p:txBody>
            </p:sp>
          </p:grpSp>
          <p:sp>
            <p:nvSpPr>
              <p:cNvPr id="20" name="任意多边形: 形状 19" descr="9cec4c0e-3253-413b-a379-023b9dbc7a5d"/>
              <p:cNvSpPr/>
              <p:nvPr/>
            </p:nvSpPr>
            <p:spPr>
              <a:xfrm rot="1009990">
                <a:off x="70522" y="4279933"/>
                <a:ext cx="3660318" cy="2747080"/>
              </a:xfrm>
              <a:custGeom>
                <a:avLst/>
                <a:gdLst>
                  <a:gd name="connsiteX0" fmla="*/ 1765571 w 3660318"/>
                  <a:gd name="connsiteY0" fmla="*/ 0 h 2747080"/>
                  <a:gd name="connsiteX1" fmla="*/ 3660318 w 3660318"/>
                  <a:gd name="connsiteY1" fmla="*/ 1894743 h 2747080"/>
                  <a:gd name="connsiteX2" fmla="*/ 2322175 w 3660318"/>
                  <a:gd name="connsiteY2" fmla="*/ 2451347 h 2747080"/>
                  <a:gd name="connsiteX3" fmla="*/ 2282314 w 3660318"/>
                  <a:gd name="connsiteY3" fmla="*/ 2495190 h 2747080"/>
                  <a:gd name="connsiteX4" fmla="*/ 1449757 w 3660318"/>
                  <a:gd name="connsiteY4" fmla="*/ 2747080 h 2747080"/>
                  <a:gd name="connsiteX5" fmla="*/ 1440274 w 3660318"/>
                  <a:gd name="connsiteY5" fmla="*/ 2731501 h 2747080"/>
                  <a:gd name="connsiteX6" fmla="*/ 64304 w 3660318"/>
                  <a:gd name="connsiteY6" fmla="*/ 1905051 h 2747080"/>
                  <a:gd name="connsiteX7" fmla="*/ 4233 w 3660318"/>
                  <a:gd name="connsiteY7" fmla="*/ 1901851 h 2747080"/>
                  <a:gd name="connsiteX8" fmla="*/ 0 w 3660318"/>
                  <a:gd name="connsiteY8" fmla="*/ 1887861 h 2747080"/>
                  <a:gd name="connsiteX9" fmla="*/ 64304 w 3660318"/>
                  <a:gd name="connsiteY9" fmla="*/ 1884435 h 2747080"/>
                  <a:gd name="connsiteX10" fmla="*/ 1765571 w 3660318"/>
                  <a:gd name="connsiteY10" fmla="*/ 0 h 2747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660318" h="2747080">
                    <a:moveTo>
                      <a:pt x="1765571" y="0"/>
                    </a:moveTo>
                    <a:cubicBezTo>
                      <a:pt x="1768674" y="1045152"/>
                      <a:pt x="2615164" y="1891640"/>
                      <a:pt x="3660318" y="1894743"/>
                    </a:cubicBezTo>
                    <a:cubicBezTo>
                      <a:pt x="3137741" y="1896295"/>
                      <a:pt x="2664830" y="2108693"/>
                      <a:pt x="2322175" y="2451347"/>
                    </a:cubicBezTo>
                    <a:lnTo>
                      <a:pt x="2282314" y="2495190"/>
                    </a:lnTo>
                    <a:lnTo>
                      <a:pt x="1449757" y="2747080"/>
                    </a:lnTo>
                    <a:lnTo>
                      <a:pt x="1440274" y="2731501"/>
                    </a:lnTo>
                    <a:cubicBezTo>
                      <a:pt x="1133723" y="2278413"/>
                      <a:pt x="636818" y="1964681"/>
                      <a:pt x="64304" y="1905051"/>
                    </a:cubicBezTo>
                    <a:lnTo>
                      <a:pt x="4233" y="1901851"/>
                    </a:lnTo>
                    <a:lnTo>
                      <a:pt x="0" y="1887861"/>
                    </a:lnTo>
                    <a:lnTo>
                      <a:pt x="64304" y="1884435"/>
                    </a:lnTo>
                    <a:cubicBezTo>
                      <a:pt x="1018494" y="1785054"/>
                      <a:pt x="1762661" y="979830"/>
                      <a:pt x="1765571" y="0"/>
                    </a:cubicBez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34575" cap="flat">
                <a:noFill/>
                <a:prstDash val="solid"/>
                <a:miter/>
              </a:ln>
            </p:spPr>
            <p:txBody>
              <a:bodyPr rtlCol="0" anchor="ctr" anchorCtr="false"/>
              <a:lstStyle/>
              <a:p>
                <a:pPr algn="l"/>
              </a:p>
            </p:txBody>
          </p:sp>
        </p:grpSp>
        <p:sp>
          <p:nvSpPr>
            <p:cNvPr id="5" name="Title" descr="84ccc430-b9f9-4986-bbd4-b03ff517bbf9"/>
            <p:cNvSpPr/>
            <p:nvPr/>
          </p:nvSpPr>
          <p:spPr>
            <a:xfrm>
              <a:off x="660400" y="1130300"/>
              <a:ext cx="3320618" cy="138816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false">
              <a:normAutofit/>
            </a:bodyPr>
            <a:lstStyle/>
            <a:p>
              <a:pPr algn="l"/>
              <a:endParaRPr lang="en-US" sz="2800" b="1" i="0" u="none">
                <a:solidFill>
                  <a:srgbClr val="EBC34A"/>
                </a:solidFill>
                <a:latin typeface="Arial"/>
              </a:endParaRPr>
            </a:p>
          </p:txBody>
        </p:sp>
      </p:grp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乡村振兴攻坚突破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23" name="2aac7a0e-c693-4933-b851-4d0c5c21c758.source.4.zh-Hans.pptx" descr="15a4c3db-16dd-47e1-b7ee-5317a0332007"/>
          <p:cNvGrpSpPr/>
          <p:nvPr/>
        </p:nvGrpSpPr>
        <p:grpSpPr>
          <a:xfrm>
            <a:off x="660400" y="1766055"/>
            <a:ext cx="10858500" cy="3732290"/>
            <a:chOff x="660400" y="1766055"/>
            <a:chExt cx="10858500" cy="3732290"/>
          </a:xfrm>
        </p:grpSpPr>
        <p:sp>
          <p:nvSpPr>
            <p:cNvPr id="3" name="islide-5" descr="90a60954-cdde-4b9c-abff-d8fef517d050"/>
            <p:cNvSpPr>
              <a:spLocks noChangeAspect="true"/>
            </p:cNvSpPr>
            <p:nvPr/>
          </p:nvSpPr>
          <p:spPr>
            <a:xfrm rot="2700000">
              <a:off x="4721650" y="2264200"/>
              <a:ext cx="2736000" cy="2736000"/>
            </a:xfrm>
            <a:prstGeom prst="roundRect">
              <a:avLst>
                <a:gd name="adj" fmla="val 24949"/>
              </a:avLst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false"/>
            </a:gradFill>
            <a:ln w="57150" cap="rnd">
              <a:noFill/>
              <a:prstDash val="solid"/>
              <a:round/>
            </a:ln>
            <a:effectLst>
              <a:outerShdw blurRad="254000" dist="1270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Autofit/>
            </a:bodyPr>
            <a:lstStyle/>
            <a:p>
              <a:pPr algn="ctr"/>
            </a:p>
          </p:txBody>
        </p:sp>
        <p:sp>
          <p:nvSpPr>
            <p:cNvPr id="6" name="Title" descr="f39c3725-214f-4db2-99aa-b7b3a8927f08"/>
            <p:cNvSpPr txBox="true"/>
            <p:nvPr/>
          </p:nvSpPr>
          <p:spPr>
            <a:xfrm>
              <a:off x="4695659" y="3078202"/>
              <a:ext cx="2787984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 anchorCtr="false">
              <a:normAutofit/>
            </a:bodyPr>
            <a:lstStyle>
              <a:defPPr>
                <a:defRPr lang="zh-CN"/>
              </a:defPPr>
              <a:lvl1pPr>
                <a:defRPr sz="3200" spc="300">
                  <a:gradFill>
                    <a:gsLst>
                      <a:gs pos="0">
                        <a:schemeClr val="bg1"/>
                      </a:gs>
                      <a:gs pos="100000">
                        <a:schemeClr val="accent4"/>
                      </a:gs>
                    </a:gsLst>
                    <a:lin ang="2700000" scaled="false"/>
                  </a:gradFill>
                  <a:latin typeface="+mj-ea"/>
                  <a:ea typeface="+mj-ea"/>
                </a:defRPr>
              </a:lvl1pPr>
            </a:lstStyle>
            <a:p>
              <a:pPr algn="ctr"/>
              <a:r>
                <a:rPr lang="en-US" sz="2400" b="1" i="0" u="none">
                  <a:solidFill>
                    <a:srgbClr val="FFFFFF"/>
                  </a:solidFill>
                  <a:ea typeface="微软雅黑"/>
                </a:rPr>
                <a:t>巩固脱贫成果，发展现代农业</a:t>
              </a:r>
              <a:endParaRPr lang="en-US" sz="2400" b="1" i="0" u="none">
                <a:solidFill>
                  <a:srgbClr val="FFFFFF"/>
                </a:solidFill>
                <a:ea typeface="微软雅黑"/>
              </a:endParaRPr>
            </a:p>
          </p:txBody>
        </p:sp>
        <p:sp>
          <p:nvSpPr>
            <p:cNvPr id="21" name="islide-15" descr="6591186e-83ff-47a2-bf73-1f1f96d5c2ba"/>
            <p:cNvSpPr>
              <a:spLocks noChangeAspect="true"/>
            </p:cNvSpPr>
            <p:nvPr/>
          </p:nvSpPr>
          <p:spPr>
            <a:xfrm rot="2700000">
              <a:off x="3824829" y="3524200"/>
              <a:ext cx="216000" cy="216000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false"/>
            </a:gradFill>
            <a:ln w="57150" cap="rnd">
              <a:noFill/>
              <a:prstDash val="solid"/>
              <a:round/>
            </a:ln>
            <a:effectLst>
              <a:outerShdw blurRad="254000" dist="1270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Autofit/>
            </a:bodyPr>
            <a:lstStyle/>
            <a:p>
              <a:pPr algn="ctr"/>
            </a:p>
          </p:txBody>
        </p:sp>
        <p:sp>
          <p:nvSpPr>
            <p:cNvPr id="22" name="islide-16" descr="6ecae663-9402-41db-adc6-aaf57d8b43fb"/>
            <p:cNvSpPr>
              <a:spLocks noChangeAspect="true"/>
            </p:cNvSpPr>
            <p:nvPr/>
          </p:nvSpPr>
          <p:spPr>
            <a:xfrm rot="2700000">
              <a:off x="8138471" y="3524200"/>
              <a:ext cx="216000" cy="216000"/>
            </a:xfrm>
            <a:prstGeom prst="ellipse">
              <a:avLst/>
            </a:pr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0000">
                  <a:schemeClr val="accent1"/>
                </a:gs>
              </a:gsLst>
              <a:lin ang="2700000" scaled="false"/>
            </a:gradFill>
            <a:ln w="57150" cap="rnd">
              <a:noFill/>
              <a:prstDash val="solid"/>
              <a:round/>
            </a:ln>
            <a:effectLst>
              <a:outerShdw blurRad="254000" dist="127000" dir="5400000" algn="ctr" rotWithShape="0">
                <a:schemeClr val="accent1"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Autofit/>
            </a:bodyPr>
            <a:lstStyle/>
            <a:p>
              <a:pPr algn="ctr"/>
            </a:p>
          </p:txBody>
        </p:sp>
        <p:grpSp>
          <p:nvGrpSpPr>
            <p:cNvPr id="4" name="组合 3" descr="c16b7c1b-2532-45f1-8fae-3879768304fc"/>
            <p:cNvGrpSpPr/>
            <p:nvPr/>
          </p:nvGrpSpPr>
          <p:grpSpPr>
            <a:xfrm>
              <a:off x="660400" y="1766055"/>
              <a:ext cx="4961704" cy="1512000"/>
              <a:chOff x="660400" y="1766055"/>
              <a:chExt cx="4961704" cy="1512000"/>
            </a:xfrm>
          </p:grpSpPr>
          <p:sp>
            <p:nvSpPr>
              <p:cNvPr id="9" name="ComponentBackground1" descr="535170ca-534c-4c95-9410-cf44a5895e1d"/>
              <p:cNvSpPr/>
              <p:nvPr/>
            </p:nvSpPr>
            <p:spPr>
              <a:xfrm>
                <a:off x="660400" y="1766055"/>
                <a:ext cx="4961704" cy="1512000"/>
              </a:xfrm>
              <a:custGeom>
                <a:avLst/>
                <a:gdLst>
                  <a:gd name="connsiteX0" fmla="*/ 0 w 4961704"/>
                  <a:gd name="connsiteY0" fmla="*/ 0 h 1512000"/>
                  <a:gd name="connsiteX1" fmla="*/ 3449704 w 4961704"/>
                  <a:gd name="connsiteY1" fmla="*/ 0 h 1512000"/>
                  <a:gd name="connsiteX2" fmla="*/ 3456000 w 4961704"/>
                  <a:gd name="connsiteY2" fmla="*/ 0 h 1512000"/>
                  <a:gd name="connsiteX3" fmla="*/ 4961704 w 4961704"/>
                  <a:gd name="connsiteY3" fmla="*/ 0 h 1512000"/>
                  <a:gd name="connsiteX4" fmla="*/ 3456000 w 4961704"/>
                  <a:gd name="connsiteY4" fmla="*/ 1505704 h 1512000"/>
                  <a:gd name="connsiteX5" fmla="*/ 3456000 w 4961704"/>
                  <a:gd name="connsiteY5" fmla="*/ 1512000 h 1512000"/>
                  <a:gd name="connsiteX6" fmla="*/ 3449704 w 4961704"/>
                  <a:gd name="connsiteY6" fmla="*/ 1512000 h 1512000"/>
                  <a:gd name="connsiteX7" fmla="*/ 0 w 4961704"/>
                  <a:gd name="connsiteY7" fmla="*/ 1512000 h 151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61704" h="1512000">
                    <a:moveTo>
                      <a:pt x="0" y="0"/>
                    </a:moveTo>
                    <a:lnTo>
                      <a:pt x="3449704" y="0"/>
                    </a:lnTo>
                    <a:lnTo>
                      <a:pt x="3456000" y="0"/>
                    </a:lnTo>
                    <a:lnTo>
                      <a:pt x="4961704" y="0"/>
                    </a:lnTo>
                    <a:lnTo>
                      <a:pt x="3456000" y="1505704"/>
                    </a:lnTo>
                    <a:lnTo>
                      <a:pt x="3456000" y="1512000"/>
                    </a:lnTo>
                    <a:lnTo>
                      <a:pt x="3449704" y="1512000"/>
                    </a:lnTo>
                    <a:lnTo>
                      <a:pt x="0" y="1512000"/>
                    </a:lnTo>
                    <a:close/>
                  </a:path>
                </a:pathLst>
              </a:custGeom>
              <a:gradFill flip="none" rotWithShape="false">
                <a:gsLst>
                  <a:gs pos="0">
                    <a:schemeClr val="accent1">
                      <a:lumMod val="20000"/>
                      <a:lumOff val="8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40000"/>
                    </a:schemeClr>
                  </a:gs>
                </a:gsLst>
                <a:lin ang="0" scaled="true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  <p:sp>
            <p:nvSpPr>
              <p:cNvPr id="10" name="Bullet1" descr="0653bd14-3f5d-44ee-995b-b9bb429a6013"/>
              <p:cNvSpPr txBox="true"/>
              <p:nvPr/>
            </p:nvSpPr>
            <p:spPr>
              <a:xfrm>
                <a:off x="660400" y="1771959"/>
                <a:ext cx="3600000" cy="5942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扛牢粮食安全责任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1" name="Text1" descr="21ab252e-a1f0-4628-82cd-0bc7b1efb5d9"/>
              <p:cNvSpPr txBox="true"/>
              <p:nvPr/>
            </p:nvSpPr>
            <p:spPr>
              <a:xfrm>
                <a:off x="660401" y="2423824"/>
                <a:ext cx="3600000" cy="6121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实施“藏粮于地、藏粮于技”战略，确保粮食种植面积和产量稳定。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5" name="组合 4" descr="403f9caa-7965-4fcd-a31e-c4b81c6e7941"/>
            <p:cNvGrpSpPr/>
            <p:nvPr/>
          </p:nvGrpSpPr>
          <p:grpSpPr>
            <a:xfrm>
              <a:off x="6557196" y="1766055"/>
              <a:ext cx="4961704" cy="1512000"/>
              <a:chOff x="6557196" y="1766055"/>
              <a:chExt cx="4961704" cy="1512000"/>
            </a:xfrm>
          </p:grpSpPr>
          <p:sp>
            <p:nvSpPr>
              <p:cNvPr id="18" name="ComponentBackground2" descr="dcf4c5c2-49f4-4741-bb78-57079d178d61"/>
              <p:cNvSpPr/>
              <p:nvPr/>
            </p:nvSpPr>
            <p:spPr>
              <a:xfrm flipH="true">
                <a:off x="6557196" y="1766055"/>
                <a:ext cx="4961704" cy="1512000"/>
              </a:xfrm>
              <a:custGeom>
                <a:avLst/>
                <a:gdLst>
                  <a:gd name="connsiteX0" fmla="*/ 0 w 4961704"/>
                  <a:gd name="connsiteY0" fmla="*/ 0 h 1512000"/>
                  <a:gd name="connsiteX1" fmla="*/ 3449704 w 4961704"/>
                  <a:gd name="connsiteY1" fmla="*/ 0 h 1512000"/>
                  <a:gd name="connsiteX2" fmla="*/ 3456000 w 4961704"/>
                  <a:gd name="connsiteY2" fmla="*/ 0 h 1512000"/>
                  <a:gd name="connsiteX3" fmla="*/ 4961704 w 4961704"/>
                  <a:gd name="connsiteY3" fmla="*/ 0 h 1512000"/>
                  <a:gd name="connsiteX4" fmla="*/ 3456000 w 4961704"/>
                  <a:gd name="connsiteY4" fmla="*/ 1505704 h 1512000"/>
                  <a:gd name="connsiteX5" fmla="*/ 3456000 w 4961704"/>
                  <a:gd name="connsiteY5" fmla="*/ 1512000 h 1512000"/>
                  <a:gd name="connsiteX6" fmla="*/ 3449704 w 4961704"/>
                  <a:gd name="connsiteY6" fmla="*/ 1512000 h 1512000"/>
                  <a:gd name="connsiteX7" fmla="*/ 0 w 4961704"/>
                  <a:gd name="connsiteY7" fmla="*/ 1512000 h 151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61704" h="1512000">
                    <a:moveTo>
                      <a:pt x="0" y="0"/>
                    </a:moveTo>
                    <a:lnTo>
                      <a:pt x="3449704" y="0"/>
                    </a:lnTo>
                    <a:lnTo>
                      <a:pt x="3456000" y="0"/>
                    </a:lnTo>
                    <a:lnTo>
                      <a:pt x="4961704" y="0"/>
                    </a:lnTo>
                    <a:lnTo>
                      <a:pt x="3456000" y="1505704"/>
                    </a:lnTo>
                    <a:lnTo>
                      <a:pt x="3456000" y="1512000"/>
                    </a:lnTo>
                    <a:lnTo>
                      <a:pt x="3449704" y="1512000"/>
                    </a:lnTo>
                    <a:lnTo>
                      <a:pt x="0" y="1512000"/>
                    </a:lnTo>
                    <a:close/>
                  </a:path>
                </a:pathLst>
              </a:custGeom>
              <a:gradFill flip="none" rotWithShape="false">
                <a:gsLst>
                  <a:gs pos="0">
                    <a:schemeClr val="accent1">
                      <a:lumMod val="20000"/>
                      <a:lumOff val="8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40000"/>
                    </a:schemeClr>
                  </a:gs>
                </a:gsLst>
                <a:lin ang="10800000" scaled="true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  <p:sp>
            <p:nvSpPr>
              <p:cNvPr id="14" name="Bullet2" descr="2be2a385-b2e6-4986-a41b-cec0d089c660"/>
              <p:cNvSpPr txBox="true"/>
              <p:nvPr/>
            </p:nvSpPr>
            <p:spPr>
              <a:xfrm>
                <a:off x="7918898" y="1771959"/>
                <a:ext cx="3600000" cy="5942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巩固拓展脱贫成果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5" name="Text2" descr="f28f9ab4-eb00-48e4-873a-1daae2192725"/>
              <p:cNvSpPr txBox="true"/>
              <p:nvPr/>
            </p:nvSpPr>
            <p:spPr>
              <a:xfrm>
                <a:off x="7918900" y="2423824"/>
                <a:ext cx="3600000" cy="6121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落实监测帮扶机制，加强资金项目管理，促进农民增收。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7" name="组合 6" descr="16b1534f-4de1-420a-910a-deee9df781fc"/>
            <p:cNvGrpSpPr/>
            <p:nvPr/>
          </p:nvGrpSpPr>
          <p:grpSpPr>
            <a:xfrm>
              <a:off x="660400" y="3986345"/>
              <a:ext cx="4961704" cy="1512000"/>
              <a:chOff x="660400" y="3986345"/>
              <a:chExt cx="4961704" cy="1512000"/>
            </a:xfrm>
          </p:grpSpPr>
          <p:sp>
            <p:nvSpPr>
              <p:cNvPr id="19" name="ComponentBackground3" descr="d82caf19-1b83-475e-8f01-8c7ab4c4d5c5"/>
              <p:cNvSpPr/>
              <p:nvPr/>
            </p:nvSpPr>
            <p:spPr>
              <a:xfrm flipV="true">
                <a:off x="660400" y="3986345"/>
                <a:ext cx="4961704" cy="1512000"/>
              </a:xfrm>
              <a:custGeom>
                <a:avLst/>
                <a:gdLst>
                  <a:gd name="connsiteX0" fmla="*/ 0 w 4961704"/>
                  <a:gd name="connsiteY0" fmla="*/ 0 h 1512000"/>
                  <a:gd name="connsiteX1" fmla="*/ 3449704 w 4961704"/>
                  <a:gd name="connsiteY1" fmla="*/ 0 h 1512000"/>
                  <a:gd name="connsiteX2" fmla="*/ 3456000 w 4961704"/>
                  <a:gd name="connsiteY2" fmla="*/ 0 h 1512000"/>
                  <a:gd name="connsiteX3" fmla="*/ 4961704 w 4961704"/>
                  <a:gd name="connsiteY3" fmla="*/ 0 h 1512000"/>
                  <a:gd name="connsiteX4" fmla="*/ 3456000 w 4961704"/>
                  <a:gd name="connsiteY4" fmla="*/ 1505704 h 1512000"/>
                  <a:gd name="connsiteX5" fmla="*/ 3456000 w 4961704"/>
                  <a:gd name="connsiteY5" fmla="*/ 1512000 h 1512000"/>
                  <a:gd name="connsiteX6" fmla="*/ 3449704 w 4961704"/>
                  <a:gd name="connsiteY6" fmla="*/ 1512000 h 1512000"/>
                  <a:gd name="connsiteX7" fmla="*/ 0 w 4961704"/>
                  <a:gd name="connsiteY7" fmla="*/ 1512000 h 151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61704" h="1512000">
                    <a:moveTo>
                      <a:pt x="0" y="0"/>
                    </a:moveTo>
                    <a:lnTo>
                      <a:pt x="3449704" y="0"/>
                    </a:lnTo>
                    <a:lnTo>
                      <a:pt x="3456000" y="0"/>
                    </a:lnTo>
                    <a:lnTo>
                      <a:pt x="4961704" y="0"/>
                    </a:lnTo>
                    <a:lnTo>
                      <a:pt x="3456000" y="1505704"/>
                    </a:lnTo>
                    <a:lnTo>
                      <a:pt x="3456000" y="1512000"/>
                    </a:lnTo>
                    <a:lnTo>
                      <a:pt x="3449704" y="1512000"/>
                    </a:lnTo>
                    <a:lnTo>
                      <a:pt x="0" y="1512000"/>
                    </a:lnTo>
                    <a:close/>
                  </a:path>
                </a:pathLst>
              </a:custGeom>
              <a:gradFill flip="none" rotWithShape="false">
                <a:gsLst>
                  <a:gs pos="0">
                    <a:schemeClr val="accent1">
                      <a:lumMod val="20000"/>
                      <a:lumOff val="8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40000"/>
                    </a:schemeClr>
                  </a:gs>
                </a:gsLst>
                <a:lin ang="0" scaled="true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  <p:sp>
            <p:nvSpPr>
              <p:cNvPr id="12" name="Bullet3" descr="8d3fa4a5-692e-4810-937a-a86f837378eb"/>
              <p:cNvSpPr txBox="true"/>
              <p:nvPr/>
            </p:nvSpPr>
            <p:spPr>
              <a:xfrm>
                <a:off x="660400" y="3986345"/>
                <a:ext cx="3600000" cy="5942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l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发展特色现代农业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3" name="Text3" descr="877fa2b1-67c0-4273-af1c-f95d9b6f6717"/>
              <p:cNvSpPr txBox="true"/>
              <p:nvPr/>
            </p:nvSpPr>
            <p:spPr>
              <a:xfrm>
                <a:off x="660401" y="4638209"/>
                <a:ext cx="3600000" cy="6121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提质农产品加工，培育特色产业，盘活乡镇闲置资源。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8" name="组合 7" descr="22040e17-14ef-43b3-bc20-98d9af4aef3b"/>
            <p:cNvGrpSpPr/>
            <p:nvPr/>
          </p:nvGrpSpPr>
          <p:grpSpPr>
            <a:xfrm>
              <a:off x="6557196" y="3986345"/>
              <a:ext cx="4961704" cy="1512000"/>
              <a:chOff x="6557196" y="3986345"/>
              <a:chExt cx="4961704" cy="1512000"/>
            </a:xfrm>
          </p:grpSpPr>
          <p:sp>
            <p:nvSpPr>
              <p:cNvPr id="20" name="ComponentBackground4" descr="499875a9-275d-4d26-ba14-f748035d60b5"/>
              <p:cNvSpPr/>
              <p:nvPr/>
            </p:nvSpPr>
            <p:spPr>
              <a:xfrm flipH="true" flipV="true">
                <a:off x="6557196" y="3986345"/>
                <a:ext cx="4961704" cy="1512000"/>
              </a:xfrm>
              <a:custGeom>
                <a:avLst/>
                <a:gdLst>
                  <a:gd name="connsiteX0" fmla="*/ 0 w 4961704"/>
                  <a:gd name="connsiteY0" fmla="*/ 0 h 1512000"/>
                  <a:gd name="connsiteX1" fmla="*/ 3449704 w 4961704"/>
                  <a:gd name="connsiteY1" fmla="*/ 0 h 1512000"/>
                  <a:gd name="connsiteX2" fmla="*/ 3456000 w 4961704"/>
                  <a:gd name="connsiteY2" fmla="*/ 0 h 1512000"/>
                  <a:gd name="connsiteX3" fmla="*/ 4961704 w 4961704"/>
                  <a:gd name="connsiteY3" fmla="*/ 0 h 1512000"/>
                  <a:gd name="connsiteX4" fmla="*/ 3456000 w 4961704"/>
                  <a:gd name="connsiteY4" fmla="*/ 1505704 h 1512000"/>
                  <a:gd name="connsiteX5" fmla="*/ 3456000 w 4961704"/>
                  <a:gd name="connsiteY5" fmla="*/ 1512000 h 1512000"/>
                  <a:gd name="connsiteX6" fmla="*/ 3449704 w 4961704"/>
                  <a:gd name="connsiteY6" fmla="*/ 1512000 h 1512000"/>
                  <a:gd name="connsiteX7" fmla="*/ 0 w 4961704"/>
                  <a:gd name="connsiteY7" fmla="*/ 1512000 h 151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61704" h="1512000">
                    <a:moveTo>
                      <a:pt x="0" y="0"/>
                    </a:moveTo>
                    <a:lnTo>
                      <a:pt x="3449704" y="0"/>
                    </a:lnTo>
                    <a:lnTo>
                      <a:pt x="3456000" y="0"/>
                    </a:lnTo>
                    <a:lnTo>
                      <a:pt x="4961704" y="0"/>
                    </a:lnTo>
                    <a:lnTo>
                      <a:pt x="3456000" y="1505704"/>
                    </a:lnTo>
                    <a:lnTo>
                      <a:pt x="3456000" y="1512000"/>
                    </a:lnTo>
                    <a:lnTo>
                      <a:pt x="3449704" y="1512000"/>
                    </a:lnTo>
                    <a:lnTo>
                      <a:pt x="0" y="1512000"/>
                    </a:lnTo>
                    <a:close/>
                  </a:path>
                </a:pathLst>
              </a:custGeom>
              <a:gradFill flip="none" rotWithShape="false">
                <a:gsLst>
                  <a:gs pos="0">
                    <a:schemeClr val="accent1">
                      <a:lumMod val="20000"/>
                      <a:lumOff val="80000"/>
                      <a:alpha val="0"/>
                    </a:schemeClr>
                  </a:gs>
                  <a:gs pos="100000">
                    <a:schemeClr val="accent1">
                      <a:lumMod val="60000"/>
                      <a:lumOff val="40000"/>
                      <a:alpha val="40000"/>
                    </a:schemeClr>
                  </a:gs>
                </a:gsLst>
                <a:lin ang="10800000" scaled="true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  <p:sp>
            <p:nvSpPr>
              <p:cNvPr id="16" name="Bullet4" descr="358d485d-1280-4274-9c10-fbd3090c0ea4"/>
              <p:cNvSpPr txBox="true"/>
              <p:nvPr/>
            </p:nvSpPr>
            <p:spPr>
              <a:xfrm>
                <a:off x="7918898" y="3986345"/>
                <a:ext cx="3600000" cy="59428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b" anchorCtr="false">
                <a:normAutofit/>
              </a:bodyPr>
              <a:lstStyle/>
              <a:p>
                <a:pPr algn="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建设宜居和美乡村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7" name="Text4" descr="09d7e265-7784-4b3e-b9db-4f38caff35ee"/>
              <p:cNvSpPr txBox="true"/>
              <p:nvPr/>
            </p:nvSpPr>
            <p:spPr>
              <a:xfrm>
                <a:off x="7918900" y="4638209"/>
                <a:ext cx="3600000" cy="61215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推广“片区化组团式”发展，创建美丽乡村，落实“林长制”。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民生改善攻坚突破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29" name="e879f023-5b51-40f2-894e-7fb092caed54.source.4.zh-Hans.pptx" descr="c16d2c4b-c68a-47a2-9d99-6f11b84ac226"/>
          <p:cNvGrpSpPr/>
          <p:nvPr/>
        </p:nvGrpSpPr>
        <p:grpSpPr>
          <a:xfrm>
            <a:off x="660400" y="1267976"/>
            <a:ext cx="10858500" cy="5058648"/>
            <a:chOff x="660400" y="1102876"/>
            <a:chExt cx="10858500" cy="5058648"/>
          </a:xfrm>
        </p:grpSpPr>
        <p:sp>
          <p:nvSpPr>
            <p:cNvPr id="16" name="Rounded Rectangle 1_1_1" descr="f5a71091-f1e1-44ce-96f2-821ec27efb6a"/>
            <p:cNvSpPr/>
            <p:nvPr/>
          </p:nvSpPr>
          <p:spPr>
            <a:xfrm>
              <a:off x="3725945" y="1102876"/>
              <a:ext cx="4727410" cy="472741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rnd">
              <a:gradFill>
                <a:gsLst>
                  <a:gs pos="0">
                    <a:schemeClr val="accent1">
                      <a:lumMod val="45000"/>
                      <a:lumOff val="55000"/>
                    </a:schemeClr>
                  </a:gs>
                  <a:gs pos="50000">
                    <a:schemeClr val="accent1">
                      <a:lumMod val="30000"/>
                      <a:lumOff val="70000"/>
                      <a:alpha val="0"/>
                    </a:schemeClr>
                  </a:gs>
                </a:gsLst>
                <a:lin ang="2700000" scaled="false"/>
              </a:gradFill>
              <a:prstDash val="solid"/>
              <a:round/>
            </a:ln>
            <a:effectLst>
              <a:outerShdw blurRad="254000" dist="127000" algn="ctr" rotWithShape="0">
                <a:schemeClr val="accent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false" anchor="ctr" anchorCtr="false" forceAA="false" compatLnSpc="true">
              <a:normAutofit/>
            </a:bodyPr>
            <a:lstStyle/>
            <a:p>
              <a:pPr algn="ctr"/>
            </a:p>
          </p:txBody>
        </p:sp>
        <p:sp>
          <p:nvSpPr>
            <p:cNvPr id="17" name="Freeform 6_1" descr="92af521a-bfd7-48b0-9200-f1bac92fcc47"/>
            <p:cNvSpPr/>
            <p:nvPr/>
          </p:nvSpPr>
          <p:spPr>
            <a:xfrm flipH="true">
              <a:off x="6226662" y="1102876"/>
              <a:ext cx="2604186" cy="5058648"/>
            </a:xfrm>
            <a:custGeom>
              <a:avLst/>
              <a:gdLst>
                <a:gd name="connsiteX0" fmla="*/ 0 w 693420"/>
                <a:gd name="connsiteY0" fmla="*/ 0 h 1165860"/>
                <a:gd name="connsiteX1" fmla="*/ 0 w 693420"/>
                <a:gd name="connsiteY1" fmla="*/ 0 h 1165860"/>
                <a:gd name="connsiteX2" fmla="*/ 693420 w 693420"/>
                <a:gd name="connsiteY2" fmla="*/ 487680 h 1165860"/>
                <a:gd name="connsiteX3" fmla="*/ 693420 w 693420"/>
                <a:gd name="connsiteY3" fmla="*/ 693420 h 1165860"/>
                <a:gd name="connsiteX4" fmla="*/ 30480 w 693420"/>
                <a:gd name="connsiteY4" fmla="*/ 1165860 h 1165860"/>
                <a:gd name="connsiteX5" fmla="*/ 0 w 693420"/>
                <a:gd name="connsiteY5" fmla="*/ 0 h 116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3420" h="1165860">
                  <a:moveTo>
                    <a:pt x="0" y="0"/>
                  </a:moveTo>
                  <a:lnTo>
                    <a:pt x="0" y="0"/>
                  </a:lnTo>
                  <a:lnTo>
                    <a:pt x="693420" y="487680"/>
                  </a:lnTo>
                  <a:lnTo>
                    <a:pt x="693420" y="693420"/>
                  </a:lnTo>
                  <a:lnTo>
                    <a:pt x="30480" y="116586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true">
              <a:gsLst>
                <a:gs pos="25000">
                  <a:schemeClr val="accent1">
                    <a:alpha val="37000"/>
                  </a:scheme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</a:gsLst>
              <a:lin ang="10800000" scaled="true"/>
              <a:tileRect/>
            </a:gradFill>
            <a:ln w="1270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false">
              <a:noAutofit/>
            </a:bodyPr>
            <a:lstStyle/>
            <a:p>
              <a:pPr algn="ctr"/>
            </a:p>
          </p:txBody>
        </p:sp>
        <p:sp>
          <p:nvSpPr>
            <p:cNvPr id="18" name="任意多边形: 形状 17" descr="18b26a86-f0a8-4ead-b1aa-a97bf03b553d"/>
            <p:cNvSpPr/>
            <p:nvPr/>
          </p:nvSpPr>
          <p:spPr>
            <a:xfrm>
              <a:off x="3348451" y="1102876"/>
              <a:ext cx="2604188" cy="5058648"/>
            </a:xfrm>
            <a:custGeom>
              <a:avLst/>
              <a:gdLst>
                <a:gd name="connsiteX0" fmla="*/ 0 w 693420"/>
                <a:gd name="connsiteY0" fmla="*/ 0 h 1165860"/>
                <a:gd name="connsiteX1" fmla="*/ 0 w 693420"/>
                <a:gd name="connsiteY1" fmla="*/ 0 h 1165860"/>
                <a:gd name="connsiteX2" fmla="*/ 693420 w 693420"/>
                <a:gd name="connsiteY2" fmla="*/ 487680 h 1165860"/>
                <a:gd name="connsiteX3" fmla="*/ 693420 w 693420"/>
                <a:gd name="connsiteY3" fmla="*/ 693420 h 1165860"/>
                <a:gd name="connsiteX4" fmla="*/ 30480 w 693420"/>
                <a:gd name="connsiteY4" fmla="*/ 1165860 h 1165860"/>
                <a:gd name="connsiteX5" fmla="*/ 0 w 693420"/>
                <a:gd name="connsiteY5" fmla="*/ 0 h 116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93420" h="1165860">
                  <a:moveTo>
                    <a:pt x="0" y="0"/>
                  </a:moveTo>
                  <a:lnTo>
                    <a:pt x="0" y="0"/>
                  </a:lnTo>
                  <a:lnTo>
                    <a:pt x="693420" y="487680"/>
                  </a:lnTo>
                  <a:lnTo>
                    <a:pt x="693420" y="693420"/>
                  </a:lnTo>
                  <a:lnTo>
                    <a:pt x="30480" y="116586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true">
              <a:gsLst>
                <a:gs pos="25000">
                  <a:schemeClr val="accent1">
                    <a:alpha val="37000"/>
                  </a:schemeClr>
                </a:gs>
                <a:gs pos="100000">
                  <a:schemeClr val="accent1">
                    <a:lumMod val="20000"/>
                    <a:lumOff val="80000"/>
                    <a:alpha val="0"/>
                  </a:schemeClr>
                </a:gs>
              </a:gsLst>
              <a:lin ang="10800000" scaled="true"/>
              <a:tileRect/>
            </a:gradFill>
            <a:ln w="1270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 anchorCtr="false">
              <a:noAutofit/>
            </a:bodyPr>
            <a:lstStyle/>
            <a:p>
              <a:pPr algn="ctr"/>
            </a:p>
          </p:txBody>
        </p:sp>
        <p:sp>
          <p:nvSpPr>
            <p:cNvPr id="19" name="Rounded Rectangle 1_1_1_1" descr="5f042401-1963-454e-85b4-706b7e3a9904"/>
            <p:cNvSpPr/>
            <p:nvPr/>
          </p:nvSpPr>
          <p:spPr>
            <a:xfrm>
              <a:off x="4187695" y="1564626"/>
              <a:ext cx="3803910" cy="380391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2700" cap="rnd">
              <a:gradFill>
                <a:gsLst>
                  <a:gs pos="0">
                    <a:schemeClr val="accent1">
                      <a:lumMod val="45000"/>
                      <a:lumOff val="55000"/>
                    </a:schemeClr>
                  </a:gs>
                  <a:gs pos="50000">
                    <a:schemeClr val="accent1">
                      <a:lumMod val="30000"/>
                      <a:lumOff val="70000"/>
                      <a:alpha val="0"/>
                    </a:schemeClr>
                  </a:gs>
                </a:gsLst>
                <a:lin ang="2700000" scaled="false"/>
              </a:gradFill>
              <a:prstDash val="solid"/>
              <a:round/>
            </a:ln>
            <a:effectLst>
              <a:outerShdw blurRad="254000" dist="127000" algn="ctr" rotWithShape="0">
                <a:schemeClr val="accent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false" anchor="ctr" anchorCtr="false" forceAA="false" compatLnSpc="true">
              <a:normAutofit/>
            </a:bodyPr>
            <a:lstStyle/>
            <a:p>
              <a:pPr algn="ctr"/>
            </a:p>
          </p:txBody>
        </p:sp>
        <p:sp>
          <p:nvSpPr>
            <p:cNvPr id="49" name="Title" descr="e6c8c5c0-230f-4aaa-85cc-1ee9c61eebb4"/>
            <p:cNvSpPr>
              <a:spLocks noChangeAspect="true"/>
            </p:cNvSpPr>
            <p:nvPr/>
          </p:nvSpPr>
          <p:spPr>
            <a:xfrm>
              <a:off x="4864100" y="2241031"/>
              <a:ext cx="2451100" cy="2451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 anchorCtr="fals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兜牢民生底线，提升公共服务水平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28" name="组合 27" descr="0fce2f8b-8872-456b-9a7a-c44d2e759413"/>
            <p:cNvGrpSpPr/>
            <p:nvPr/>
          </p:nvGrpSpPr>
          <p:grpSpPr>
            <a:xfrm>
              <a:off x="660400" y="1344175"/>
              <a:ext cx="10858500" cy="4275946"/>
              <a:chOff x="660400" y="1497055"/>
              <a:chExt cx="10858500" cy="3150541"/>
            </a:xfrm>
          </p:grpSpPr>
          <p:grpSp>
            <p:nvGrpSpPr>
              <p:cNvPr id="64" name="组合 63" descr="df602604-3b48-4e17-9650-2ff5439a9cb4"/>
              <p:cNvGrpSpPr>
                <a:grpSpLocks noChangeAspect="true"/>
              </p:cNvGrpSpPr>
              <p:nvPr/>
            </p:nvGrpSpPr>
            <p:grpSpPr>
              <a:xfrm>
                <a:off x="660400" y="1497055"/>
                <a:ext cx="3273992" cy="1545538"/>
                <a:chOff x="7927217" y="882877"/>
                <a:chExt cx="3614518" cy="1947619"/>
              </a:xfrm>
            </p:grpSpPr>
            <p:grpSp>
              <p:nvGrpSpPr>
                <p:cNvPr id="3" name="组合 35" descr="911c5a57-d91a-450e-a15c-4a3f8ed75b94"/>
                <p:cNvGrpSpPr/>
                <p:nvPr/>
              </p:nvGrpSpPr>
              <p:grpSpPr>
                <a:xfrm>
                  <a:off x="7927217" y="1006176"/>
                  <a:ext cx="3614518" cy="1824320"/>
                  <a:chOff x="4230572" y="856316"/>
                  <a:chExt cx="3614518" cy="1824320"/>
                </a:xfrm>
              </p:grpSpPr>
              <p:grpSp>
                <p:nvGrpSpPr>
                  <p:cNvPr id="4" name="组合 43" descr="ea4fc843-030f-4081-8d15-06c7c9e413d1"/>
                  <p:cNvGrpSpPr/>
                  <p:nvPr/>
                </p:nvGrpSpPr>
                <p:grpSpPr>
                  <a:xfrm>
                    <a:off x="4230572" y="878840"/>
                    <a:ext cx="3614518" cy="1801796"/>
                    <a:chOff x="5292485" y="1658161"/>
                    <a:chExt cx="3614518" cy="1801796"/>
                  </a:xfrm>
                </p:grpSpPr>
                <p:sp>
                  <p:nvSpPr>
                    <p:cNvPr id="5" name="Text1" descr="0da95602-1b8c-44d9-ba6c-37ac064e9eb5"/>
                    <p:cNvSpPr txBox="true"/>
                    <p:nvPr/>
                  </p:nvSpPr>
                  <p:spPr>
                    <a:xfrm>
                      <a:off x="5292485" y="2518664"/>
                      <a:ext cx="3390621" cy="94129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lIns="91440" tIns="45720" rIns="91440" bIns="45720" anchor="t" anchorCtr="false">
                      <a:normAutofit/>
                    </a:bodyPr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a typeface="微软雅黑"/>
                        </a:rPr>
                        <a:t>多渠道促进就业，加强技能培训，完善养老救助机制。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6" name="Bullet1" descr="1716f164-0b82-408e-a867-13aa8d960ef7"/>
                    <p:cNvSpPr txBox="true"/>
                    <p:nvPr/>
                  </p:nvSpPr>
                  <p:spPr>
                    <a:xfrm>
                      <a:off x="5516383" y="1658161"/>
                      <a:ext cx="3390620" cy="643254"/>
                    </a:xfrm>
                    <a:prstGeom prst="roundRect">
                      <a:avLst/>
                    </a:prstGeom>
                    <a:gradFill flip="none" rotWithShape="true">
                      <a:gsLst>
                        <a:gs pos="40000">
                          <a:schemeClr val="accent1">
                            <a:lumMod val="20000"/>
                            <a:lumOff val="80000"/>
                            <a:alpha val="0"/>
                          </a:schemeClr>
                        </a:gs>
                        <a:gs pos="97000">
                          <a:schemeClr val="accent1">
                            <a:lumMod val="60000"/>
                            <a:lumOff val="40000"/>
                            <a:alpha val="5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>
                      <a:solidFill>
                        <a:schemeClr val="accent1">
                          <a:alpha val="50000"/>
                        </a:schemeClr>
                      </a:solidFill>
                    </a:ln>
                    <a:effectLst>
                      <a:outerShdw blurRad="203200" dist="152400" dir="19260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 anchorCtr="false">
                      <a:noAutofit/>
                    </a:bodyPr>
                    <a:lstStyle>
                      <a:defPPr>
                        <a:defRPr lang="en-US"/>
                      </a:defPPr>
                      <a:lvl1pPr algn="ctr">
                        <a:defRPr b="1">
                          <a:solidFill>
                            <a:schemeClr val="tx1"/>
                          </a:solidFill>
                          <a:cs typeface="+mn-ea"/>
                        </a:defRPr>
                      </a:lvl1pPr>
                      <a:lvl2pPr>
                        <a:defRPr>
                          <a:solidFill>
                            <a:schemeClr val="lt1"/>
                          </a:solidFill>
                        </a:defRPr>
                      </a:lvl2pPr>
                      <a:lvl3pPr>
                        <a:defRPr>
                          <a:solidFill>
                            <a:schemeClr val="lt1"/>
                          </a:solidFill>
                        </a:defRPr>
                      </a:lvl3pPr>
                      <a:lvl4pPr>
                        <a:defRPr>
                          <a:solidFill>
                            <a:schemeClr val="lt1"/>
                          </a:solidFill>
                        </a:defRPr>
                      </a:lvl4pPr>
                      <a:lvl5pPr>
                        <a:defRPr>
                          <a:solidFill>
                            <a:schemeClr val="lt1"/>
                          </a:solidFill>
                        </a:defRPr>
                      </a:lvl5pPr>
                      <a:lvl6pPr>
                        <a:defRPr>
                          <a:solidFill>
                            <a:schemeClr val="lt1"/>
                          </a:solidFill>
                        </a:defRPr>
                      </a:lvl6pPr>
                      <a:lvl7pPr>
                        <a:defRPr>
                          <a:solidFill>
                            <a:schemeClr val="lt1"/>
                          </a:solidFill>
                        </a:defRPr>
                      </a:lvl7pPr>
                      <a:lvl8pPr>
                        <a:defRPr>
                          <a:solidFill>
                            <a:schemeClr val="lt1"/>
                          </a:solidFill>
                        </a:defRPr>
                      </a:lvl8pPr>
                      <a:lvl9pPr>
                        <a:defRPr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兜牢民生保障底线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7" name="Number1" descr="a2df12cc-2d9b-47d7-8cfe-51c89bd53fa8"/>
                  <p:cNvSpPr/>
                  <p:nvPr/>
                </p:nvSpPr>
                <p:spPr>
                  <a:xfrm>
                    <a:off x="4230572" y="856316"/>
                    <a:ext cx="841773" cy="708624"/>
                  </a:xfrm>
                  <a:prstGeom prst="roundRect">
                    <a:avLst/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ctr" anchorCtr="false">
                    <a:normAutofit/>
                  </a:bodyPr>
                  <a:lstStyle/>
                  <a:p>
                    <a:pPr algn="ctr"/>
                    <a:r>
                      <a:rPr lang="en-US" sz="2400" b="1" i="0" u="none">
                        <a:solidFill>
                          <a:srgbClr val="FFFFFF"/>
                        </a:solidFill>
                        <a:latin typeface="Arial"/>
                      </a:rPr>
                      <a:t>01</a:t>
                    </a:r>
                    <a:endParaRPr lang="en-US" sz="2400" b="1" i="0" u="none">
                      <a:solidFill>
                        <a:srgbClr val="FFFFFF"/>
                      </a:solidFill>
                      <a:latin typeface="Arial"/>
                    </a:endParaRPr>
                  </a:p>
                </p:txBody>
              </p:sp>
            </p:grpSp>
            <p:sp>
              <p:nvSpPr>
                <p:cNvPr id="8" name="矩形: 圆角 62" descr="35e163aa-8e4f-4ec5-8f24-eb52e75e03b6"/>
                <p:cNvSpPr/>
                <p:nvPr/>
              </p:nvSpPr>
              <p:spPr>
                <a:xfrm>
                  <a:off x="8768990" y="882877"/>
                  <a:ext cx="1966912" cy="88673"/>
                </a:xfrm>
                <a:prstGeom prst="roundRect">
                  <a:avLst/>
                </a:prstGeom>
                <a:gradFill flip="none" rotWithShape="true">
                  <a:gsLst>
                    <a:gs pos="0">
                      <a:schemeClr val="accent1">
                        <a:alpha val="0"/>
                      </a:schemeClr>
                    </a:gs>
                    <a:gs pos="97000">
                      <a:schemeClr val="accent1"/>
                    </a:gs>
                  </a:gsLst>
                  <a:lin ang="0" scaled="false"/>
                  <a:tileRect/>
                </a:gra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5040" tIns="45720" rIns="180000" bIns="45720" numCol="1" spcCol="0" rtlCol="0" fromWordArt="false" anchor="ctr" anchorCtr="false" forceAA="false" compatLnSpc="true">
                  <a:noAutofit/>
                </a:bodyPr>
                <a:lstStyle/>
                <a:p>
                  <a:pPr algn="r"/>
                </a:p>
              </p:txBody>
            </p:sp>
          </p:grpSp>
          <p:grpSp>
            <p:nvGrpSpPr>
              <p:cNvPr id="9" name="组合 63" descr="791bb49d-0961-4180-af5c-4ca8b5ba35b0"/>
              <p:cNvGrpSpPr>
                <a:grpSpLocks noChangeAspect="true"/>
              </p:cNvGrpSpPr>
              <p:nvPr/>
            </p:nvGrpSpPr>
            <p:grpSpPr>
              <a:xfrm>
                <a:off x="660400" y="3102058"/>
                <a:ext cx="3273992" cy="1545538"/>
                <a:chOff x="7927217" y="882877"/>
                <a:chExt cx="3614518" cy="1947619"/>
              </a:xfrm>
            </p:grpSpPr>
            <p:grpSp>
              <p:nvGrpSpPr>
                <p:cNvPr id="10" name="组合 35" descr="0b093bda-cdab-4624-ac6b-1d898f68b807"/>
                <p:cNvGrpSpPr/>
                <p:nvPr/>
              </p:nvGrpSpPr>
              <p:grpSpPr>
                <a:xfrm>
                  <a:off x="7927217" y="1006176"/>
                  <a:ext cx="3614518" cy="1824320"/>
                  <a:chOff x="4230572" y="856316"/>
                  <a:chExt cx="3614518" cy="1824320"/>
                </a:xfrm>
              </p:grpSpPr>
              <p:grpSp>
                <p:nvGrpSpPr>
                  <p:cNvPr id="11" name="组合 43" descr="41ff9797-fdd5-4112-994a-8085c46a34ae"/>
                  <p:cNvGrpSpPr/>
                  <p:nvPr/>
                </p:nvGrpSpPr>
                <p:grpSpPr>
                  <a:xfrm>
                    <a:off x="4230572" y="878840"/>
                    <a:ext cx="3614518" cy="1801796"/>
                    <a:chOff x="5292485" y="1658161"/>
                    <a:chExt cx="3614518" cy="1801796"/>
                  </a:xfrm>
                </p:grpSpPr>
                <p:sp>
                  <p:nvSpPr>
                    <p:cNvPr id="12" name="Text2" descr="4f868b27-8a57-4d1d-b91a-413e3a8517e1"/>
                    <p:cNvSpPr txBox="true"/>
                    <p:nvPr/>
                  </p:nvSpPr>
                  <p:spPr>
                    <a:xfrm>
                      <a:off x="5292485" y="2518664"/>
                      <a:ext cx="3390621" cy="94129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lIns="91440" tIns="45720" rIns="91440" bIns="45720" anchor="t" anchorCtr="false">
                      <a:normAutofit/>
                    </a:bodyPr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a typeface="微软雅黑"/>
                        </a:rPr>
                        <a:t>深化集团化办学，提升卫生服务能力，推进学校食堂管理。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13" name="Bullet2" descr="f1b965f3-645d-461c-9f87-77a7014b5874"/>
                    <p:cNvSpPr txBox="true"/>
                    <p:nvPr/>
                  </p:nvSpPr>
                  <p:spPr>
                    <a:xfrm>
                      <a:off x="5516383" y="1658161"/>
                      <a:ext cx="3390620" cy="643254"/>
                    </a:xfrm>
                    <a:prstGeom prst="roundRect">
                      <a:avLst/>
                    </a:prstGeom>
                    <a:gradFill flip="none" rotWithShape="true">
                      <a:gsLst>
                        <a:gs pos="40000">
                          <a:schemeClr val="accent1">
                            <a:lumMod val="20000"/>
                            <a:lumOff val="80000"/>
                            <a:alpha val="0"/>
                          </a:schemeClr>
                        </a:gs>
                        <a:gs pos="97000">
                          <a:schemeClr val="accent1">
                            <a:lumMod val="60000"/>
                            <a:lumOff val="40000"/>
                            <a:alpha val="5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>
                      <a:solidFill>
                        <a:schemeClr val="accent1">
                          <a:alpha val="50000"/>
                        </a:schemeClr>
                      </a:solidFill>
                    </a:ln>
                    <a:effectLst>
                      <a:outerShdw blurRad="203200" dist="152400" dir="19260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 anchorCtr="false">
                      <a:noAutofit/>
                    </a:bodyPr>
                    <a:lstStyle>
                      <a:defPPr>
                        <a:defRPr lang="en-US"/>
                      </a:defPPr>
                      <a:lvl1pPr algn="ctr">
                        <a:defRPr b="1">
                          <a:solidFill>
                            <a:schemeClr val="tx1"/>
                          </a:solidFill>
                          <a:cs typeface="+mn-ea"/>
                        </a:defRPr>
                      </a:lvl1pPr>
                      <a:lvl2pPr>
                        <a:defRPr>
                          <a:solidFill>
                            <a:schemeClr val="lt1"/>
                          </a:solidFill>
                        </a:defRPr>
                      </a:lvl2pPr>
                      <a:lvl3pPr>
                        <a:defRPr>
                          <a:solidFill>
                            <a:schemeClr val="lt1"/>
                          </a:solidFill>
                        </a:defRPr>
                      </a:lvl3pPr>
                      <a:lvl4pPr>
                        <a:defRPr>
                          <a:solidFill>
                            <a:schemeClr val="lt1"/>
                          </a:solidFill>
                        </a:defRPr>
                      </a:lvl4pPr>
                      <a:lvl5pPr>
                        <a:defRPr>
                          <a:solidFill>
                            <a:schemeClr val="lt1"/>
                          </a:solidFill>
                        </a:defRPr>
                      </a:lvl5pPr>
                      <a:lvl6pPr>
                        <a:defRPr>
                          <a:solidFill>
                            <a:schemeClr val="lt1"/>
                          </a:solidFill>
                        </a:defRPr>
                      </a:lvl6pPr>
                      <a:lvl7pPr>
                        <a:defRPr>
                          <a:solidFill>
                            <a:schemeClr val="lt1"/>
                          </a:solidFill>
                        </a:defRPr>
                      </a:lvl7pPr>
                      <a:lvl8pPr>
                        <a:defRPr>
                          <a:solidFill>
                            <a:schemeClr val="lt1"/>
                          </a:solidFill>
                        </a:defRPr>
                      </a:lvl8pPr>
                      <a:lvl9pPr>
                        <a:defRPr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提升公共服务品质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14" name="Number2" descr="baa81105-ef99-476c-8ce2-f84f63f3c2f6"/>
                  <p:cNvSpPr/>
                  <p:nvPr/>
                </p:nvSpPr>
                <p:spPr>
                  <a:xfrm>
                    <a:off x="4230572" y="856316"/>
                    <a:ext cx="841773" cy="708624"/>
                  </a:xfrm>
                  <a:prstGeom prst="roundRect">
                    <a:avLst/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ctr" anchorCtr="false">
                    <a:normAutofit/>
                  </a:bodyPr>
                  <a:lstStyle/>
                  <a:p>
                    <a:pPr algn="ctr"/>
                    <a:r>
                      <a:rPr lang="en-US" sz="2400" b="1" i="0" u="none">
                        <a:solidFill>
                          <a:srgbClr val="FFFFFF"/>
                        </a:solidFill>
                        <a:latin typeface="Arial"/>
                      </a:rPr>
                      <a:t>02</a:t>
                    </a:r>
                    <a:endParaRPr lang="en-US" sz="2400" b="1" i="0" u="none">
                      <a:solidFill>
                        <a:srgbClr val="FFFFFF"/>
                      </a:solidFill>
                      <a:latin typeface="Arial"/>
                    </a:endParaRPr>
                  </a:p>
                </p:txBody>
              </p:sp>
            </p:grpSp>
            <p:sp>
              <p:nvSpPr>
                <p:cNvPr id="15" name="矩形: 圆角 62" descr="31eeac12-0bf3-4631-a7d0-6937ed4cda28"/>
                <p:cNvSpPr/>
                <p:nvPr/>
              </p:nvSpPr>
              <p:spPr>
                <a:xfrm>
                  <a:off x="8768990" y="882877"/>
                  <a:ext cx="1966912" cy="88673"/>
                </a:xfrm>
                <a:prstGeom prst="roundRect">
                  <a:avLst/>
                </a:prstGeom>
                <a:gradFill flip="none" rotWithShape="true">
                  <a:gsLst>
                    <a:gs pos="0">
                      <a:schemeClr val="accent1">
                        <a:alpha val="0"/>
                      </a:schemeClr>
                    </a:gs>
                    <a:gs pos="97000">
                      <a:schemeClr val="accent1"/>
                    </a:gs>
                  </a:gsLst>
                  <a:lin ang="0" scaled="false"/>
                  <a:tileRect/>
                </a:gra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5040" tIns="45720" rIns="180000" bIns="45720" numCol="1" spcCol="0" rtlCol="0" fromWordArt="false" anchor="ctr" anchorCtr="false" forceAA="false" compatLnSpc="true">
                  <a:noAutofit/>
                </a:bodyPr>
                <a:lstStyle/>
                <a:p>
                  <a:pPr algn="r"/>
                </a:p>
              </p:txBody>
            </p:sp>
          </p:grpSp>
          <p:grpSp>
            <p:nvGrpSpPr>
              <p:cNvPr id="20" name="组合 63" descr="2b2df817-c696-44ab-a0e0-a6036e08b51e"/>
              <p:cNvGrpSpPr>
                <a:grpSpLocks noChangeAspect="true"/>
              </p:cNvGrpSpPr>
              <p:nvPr/>
            </p:nvGrpSpPr>
            <p:grpSpPr>
              <a:xfrm>
                <a:off x="8244908" y="1497055"/>
                <a:ext cx="3273992" cy="1545538"/>
                <a:chOff x="7927217" y="882877"/>
                <a:chExt cx="3614518" cy="1947619"/>
              </a:xfrm>
            </p:grpSpPr>
            <p:grpSp>
              <p:nvGrpSpPr>
                <p:cNvPr id="21" name="组合 35" descr="96a9af68-b089-4bbc-8424-f522380f2a7b"/>
                <p:cNvGrpSpPr/>
                <p:nvPr/>
              </p:nvGrpSpPr>
              <p:grpSpPr>
                <a:xfrm>
                  <a:off x="7927217" y="1006176"/>
                  <a:ext cx="3614518" cy="1824320"/>
                  <a:chOff x="4230572" y="856316"/>
                  <a:chExt cx="3614518" cy="1824320"/>
                </a:xfrm>
              </p:grpSpPr>
              <p:grpSp>
                <p:nvGrpSpPr>
                  <p:cNvPr id="22" name="组合 43" descr="ef3e8a19-c32a-4d0f-919b-b6af9af5b779"/>
                  <p:cNvGrpSpPr/>
                  <p:nvPr/>
                </p:nvGrpSpPr>
                <p:grpSpPr>
                  <a:xfrm>
                    <a:off x="4230572" y="878840"/>
                    <a:ext cx="3614518" cy="1801796"/>
                    <a:chOff x="5292485" y="1658161"/>
                    <a:chExt cx="3614518" cy="1801796"/>
                  </a:xfrm>
                </p:grpSpPr>
                <p:sp>
                  <p:nvSpPr>
                    <p:cNvPr id="23" name="Text3" descr="c4b27d83-1daf-418e-a54c-113d31b32330"/>
                    <p:cNvSpPr txBox="true"/>
                    <p:nvPr/>
                  </p:nvSpPr>
                  <p:spPr>
                    <a:xfrm>
                      <a:off x="5292485" y="2518664"/>
                      <a:ext cx="3390621" cy="94129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lIns="91440" tIns="45720" rIns="91440" bIns="45720" anchor="t" anchorCtr="false">
                      <a:normAutofit/>
                    </a:bodyPr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a typeface="微软雅黑"/>
                        </a:rPr>
                        <a:t>启动省道改建，开展“美丽农村路”建设，保障重大项目。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24" name="Bullet3" descr="b8464a1e-6a24-4663-84f0-516ed728b2a0"/>
                    <p:cNvSpPr txBox="true"/>
                    <p:nvPr/>
                  </p:nvSpPr>
                  <p:spPr>
                    <a:xfrm>
                      <a:off x="5516383" y="1658161"/>
                      <a:ext cx="3390620" cy="643254"/>
                    </a:xfrm>
                    <a:prstGeom prst="roundRect">
                      <a:avLst/>
                    </a:prstGeom>
                    <a:gradFill flip="none" rotWithShape="true">
                      <a:gsLst>
                        <a:gs pos="40000">
                          <a:schemeClr val="accent1">
                            <a:lumMod val="20000"/>
                            <a:lumOff val="80000"/>
                            <a:alpha val="0"/>
                          </a:schemeClr>
                        </a:gs>
                        <a:gs pos="97000">
                          <a:schemeClr val="accent1">
                            <a:lumMod val="60000"/>
                            <a:lumOff val="40000"/>
                            <a:alpha val="5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>
                      <a:solidFill>
                        <a:schemeClr val="accent1">
                          <a:alpha val="50000"/>
                        </a:schemeClr>
                      </a:solidFill>
                    </a:ln>
                    <a:effectLst>
                      <a:outerShdw blurRad="203200" dist="152400" dir="19260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 anchorCtr="false">
                      <a:noAutofit/>
                    </a:bodyPr>
                    <a:lstStyle>
                      <a:defPPr>
                        <a:defRPr lang="en-US"/>
                      </a:defPPr>
                      <a:lvl1pPr algn="ctr">
                        <a:defRPr b="1">
                          <a:solidFill>
                            <a:schemeClr val="tx1"/>
                          </a:solidFill>
                          <a:cs typeface="+mn-ea"/>
                        </a:defRPr>
                      </a:lvl1pPr>
                      <a:lvl2pPr>
                        <a:defRPr>
                          <a:solidFill>
                            <a:schemeClr val="lt1"/>
                          </a:solidFill>
                        </a:defRPr>
                      </a:lvl2pPr>
                      <a:lvl3pPr>
                        <a:defRPr>
                          <a:solidFill>
                            <a:schemeClr val="lt1"/>
                          </a:solidFill>
                        </a:defRPr>
                      </a:lvl3pPr>
                      <a:lvl4pPr>
                        <a:defRPr>
                          <a:solidFill>
                            <a:schemeClr val="lt1"/>
                          </a:solidFill>
                        </a:defRPr>
                      </a:lvl4pPr>
                      <a:lvl5pPr>
                        <a:defRPr>
                          <a:solidFill>
                            <a:schemeClr val="lt1"/>
                          </a:solidFill>
                        </a:defRPr>
                      </a:lvl5pPr>
                      <a:lvl6pPr>
                        <a:defRPr>
                          <a:solidFill>
                            <a:schemeClr val="lt1"/>
                          </a:solidFill>
                        </a:defRPr>
                      </a:lvl6pPr>
                      <a:lvl7pPr>
                        <a:defRPr>
                          <a:solidFill>
                            <a:schemeClr val="lt1"/>
                          </a:solidFill>
                        </a:defRPr>
                      </a:lvl7pPr>
                      <a:lvl8pPr>
                        <a:defRPr>
                          <a:solidFill>
                            <a:schemeClr val="lt1"/>
                          </a:solidFill>
                        </a:defRPr>
                      </a:lvl8pPr>
                      <a:lvl9pPr>
                        <a:defRPr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完善交通网络体系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25" name="Number3" descr="cdfd863e-51fa-4ec8-98be-71ab39a25bbb"/>
                  <p:cNvSpPr/>
                  <p:nvPr/>
                </p:nvSpPr>
                <p:spPr>
                  <a:xfrm>
                    <a:off x="4230572" y="856316"/>
                    <a:ext cx="841773" cy="708624"/>
                  </a:xfrm>
                  <a:prstGeom prst="roundRect">
                    <a:avLst/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ctr" anchorCtr="false">
                    <a:normAutofit/>
                  </a:bodyPr>
                  <a:lstStyle/>
                  <a:p>
                    <a:pPr algn="ctr"/>
                    <a:r>
                      <a:rPr lang="en-US" sz="2400" b="1" i="0" u="none">
                        <a:solidFill>
                          <a:srgbClr val="FFFFFF"/>
                        </a:solidFill>
                        <a:latin typeface="Arial"/>
                      </a:rPr>
                      <a:t>03</a:t>
                    </a:r>
                    <a:endParaRPr lang="en-US" sz="2400" b="1" i="0" u="none">
                      <a:solidFill>
                        <a:srgbClr val="FFFFFF"/>
                      </a:solidFill>
                      <a:latin typeface="Arial"/>
                    </a:endParaRPr>
                  </a:p>
                </p:txBody>
              </p:sp>
            </p:grpSp>
            <p:sp>
              <p:nvSpPr>
                <p:cNvPr id="26" name="矩形: 圆角 62" descr="379ba878-2ab2-43b8-bfdf-df3be15a2d09"/>
                <p:cNvSpPr/>
                <p:nvPr/>
              </p:nvSpPr>
              <p:spPr>
                <a:xfrm>
                  <a:off x="8768990" y="882877"/>
                  <a:ext cx="1966912" cy="88673"/>
                </a:xfrm>
                <a:prstGeom prst="roundRect">
                  <a:avLst/>
                </a:prstGeom>
                <a:gradFill flip="none" rotWithShape="true">
                  <a:gsLst>
                    <a:gs pos="0">
                      <a:schemeClr val="accent1">
                        <a:alpha val="0"/>
                      </a:schemeClr>
                    </a:gs>
                    <a:gs pos="97000">
                      <a:schemeClr val="accent1"/>
                    </a:gs>
                  </a:gsLst>
                  <a:lin ang="0" scaled="false"/>
                  <a:tileRect/>
                </a:gra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5040" tIns="45720" rIns="180000" bIns="45720" numCol="1" spcCol="0" rtlCol="0" fromWordArt="false" anchor="ctr" anchorCtr="false" forceAA="false" compatLnSpc="true">
                  <a:noAutofit/>
                </a:bodyPr>
                <a:lstStyle/>
                <a:p>
                  <a:pPr algn="r"/>
                </a:p>
              </p:txBody>
            </p:sp>
          </p:grpSp>
          <p:grpSp>
            <p:nvGrpSpPr>
              <p:cNvPr id="27" name="组合 63" descr="989aafbe-97ee-42d7-8206-65303a9616b1"/>
              <p:cNvGrpSpPr>
                <a:grpSpLocks noChangeAspect="true"/>
              </p:cNvGrpSpPr>
              <p:nvPr/>
            </p:nvGrpSpPr>
            <p:grpSpPr>
              <a:xfrm>
                <a:off x="8244908" y="3102058"/>
                <a:ext cx="3273992" cy="1545538"/>
                <a:chOff x="7927217" y="882877"/>
                <a:chExt cx="3614518" cy="1947619"/>
              </a:xfrm>
            </p:grpSpPr>
            <p:grpSp>
              <p:nvGrpSpPr>
                <p:cNvPr id="36" name="组合 35" descr="82660f4b-dfd7-473f-8f80-4ccfa773edb4"/>
                <p:cNvGrpSpPr/>
                <p:nvPr/>
              </p:nvGrpSpPr>
              <p:grpSpPr>
                <a:xfrm>
                  <a:off x="7927217" y="1006177"/>
                  <a:ext cx="3614518" cy="1824319"/>
                  <a:chOff x="4230572" y="856317"/>
                  <a:chExt cx="3614518" cy="1824319"/>
                </a:xfrm>
              </p:grpSpPr>
              <p:grpSp>
                <p:nvGrpSpPr>
                  <p:cNvPr id="44" name="组合 43" descr="2422e2c2-ff83-43ab-8066-feb7ed274acb"/>
                  <p:cNvGrpSpPr/>
                  <p:nvPr/>
                </p:nvGrpSpPr>
                <p:grpSpPr>
                  <a:xfrm>
                    <a:off x="4230572" y="878840"/>
                    <a:ext cx="3614518" cy="1801796"/>
                    <a:chOff x="5292485" y="1658161"/>
                    <a:chExt cx="3614518" cy="1801796"/>
                  </a:xfrm>
                </p:grpSpPr>
                <p:sp>
                  <p:nvSpPr>
                    <p:cNvPr id="46" name="Text4" descr="9a00f177-346f-4010-b92c-80f7c8538ca6"/>
                    <p:cNvSpPr txBox="true"/>
                    <p:nvPr/>
                  </p:nvSpPr>
                  <p:spPr>
                    <a:xfrm>
                      <a:off x="5292485" y="2518664"/>
                      <a:ext cx="3390621" cy="94129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lIns="91440" tIns="45720" rIns="91440" bIns="45720" anchor="t" anchorCtr="false">
                      <a:normAutofit/>
                    </a:bodyPr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a typeface="微软雅黑"/>
                        </a:rPr>
                        <a:t>完善矛盾调处机制，开展安全生产行动，推进信访法治化。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56" name="Bullet4" descr="76f6bf23-2326-4502-a30c-c62accb325f7"/>
                    <p:cNvSpPr txBox="true"/>
                    <p:nvPr/>
                  </p:nvSpPr>
                  <p:spPr>
                    <a:xfrm>
                      <a:off x="5516383" y="1658161"/>
                      <a:ext cx="3390620" cy="643254"/>
                    </a:xfrm>
                    <a:prstGeom prst="roundRect">
                      <a:avLst/>
                    </a:prstGeom>
                    <a:gradFill flip="none" rotWithShape="true">
                      <a:gsLst>
                        <a:gs pos="40000">
                          <a:schemeClr val="accent1">
                            <a:lumMod val="20000"/>
                            <a:lumOff val="80000"/>
                            <a:alpha val="0"/>
                          </a:schemeClr>
                        </a:gs>
                        <a:gs pos="97000">
                          <a:schemeClr val="accent1">
                            <a:lumMod val="60000"/>
                            <a:lumOff val="40000"/>
                            <a:alpha val="5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>
                      <a:solidFill>
                        <a:schemeClr val="accent1">
                          <a:alpha val="50000"/>
                        </a:schemeClr>
                      </a:solidFill>
                    </a:ln>
                    <a:effectLst>
                      <a:outerShdw blurRad="203200" dist="152400" dir="19260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 anchorCtr="false">
                      <a:noAutofit/>
                    </a:bodyPr>
                    <a:lstStyle>
                      <a:defPPr>
                        <a:defRPr lang="en-US"/>
                      </a:defPPr>
                      <a:lvl1pPr algn="ctr">
                        <a:defRPr b="1">
                          <a:solidFill>
                            <a:schemeClr val="tx1"/>
                          </a:solidFill>
                          <a:cs typeface="+mn-ea"/>
                        </a:defRPr>
                      </a:lvl1pPr>
                      <a:lvl2pPr>
                        <a:defRPr>
                          <a:solidFill>
                            <a:schemeClr val="lt1"/>
                          </a:solidFill>
                        </a:defRPr>
                      </a:lvl2pPr>
                      <a:lvl3pPr>
                        <a:defRPr>
                          <a:solidFill>
                            <a:schemeClr val="lt1"/>
                          </a:solidFill>
                        </a:defRPr>
                      </a:lvl3pPr>
                      <a:lvl4pPr>
                        <a:defRPr>
                          <a:solidFill>
                            <a:schemeClr val="lt1"/>
                          </a:solidFill>
                        </a:defRPr>
                      </a:lvl4pPr>
                      <a:lvl5pPr>
                        <a:defRPr>
                          <a:solidFill>
                            <a:schemeClr val="lt1"/>
                          </a:solidFill>
                        </a:defRPr>
                      </a:lvl5pPr>
                      <a:lvl6pPr>
                        <a:defRPr>
                          <a:solidFill>
                            <a:schemeClr val="lt1"/>
                          </a:solidFill>
                        </a:defRPr>
                      </a:lvl6pPr>
                      <a:lvl7pPr>
                        <a:defRPr>
                          <a:solidFill>
                            <a:schemeClr val="lt1"/>
                          </a:solidFill>
                        </a:defRPr>
                      </a:lvl7pPr>
                      <a:lvl8pPr>
                        <a:defRPr>
                          <a:solidFill>
                            <a:schemeClr val="lt1"/>
                          </a:solidFill>
                        </a:defRPr>
                      </a:lvl8pPr>
                      <a:lvl9pPr>
                        <a:defRPr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提升社会治理效能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40" name="Number4" descr="bc17be97-59df-4def-adab-9c1bd4a88ca6"/>
                  <p:cNvSpPr/>
                  <p:nvPr/>
                </p:nvSpPr>
                <p:spPr>
                  <a:xfrm>
                    <a:off x="4230572" y="856317"/>
                    <a:ext cx="841773" cy="708623"/>
                  </a:xfrm>
                  <a:prstGeom prst="roundRect">
                    <a:avLst/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lIns="91440" tIns="45720" rIns="91440" bIns="45720" rtlCol="0" anchor="ctr" anchorCtr="false">
                    <a:normAutofit/>
                  </a:bodyPr>
                  <a:lstStyle/>
                  <a:p>
                    <a:pPr algn="ctr"/>
                    <a:r>
                      <a:rPr lang="en-US" sz="2400" b="1" i="0" u="none">
                        <a:solidFill>
                          <a:srgbClr val="FFFFFF"/>
                        </a:solidFill>
                        <a:latin typeface="Arial"/>
                      </a:rPr>
                      <a:t>04</a:t>
                    </a:r>
                    <a:endParaRPr lang="en-US" sz="2400" b="1" i="0" u="none">
                      <a:solidFill>
                        <a:srgbClr val="FFFFFF"/>
                      </a:solidFill>
                      <a:latin typeface="Arial"/>
                    </a:endParaRPr>
                  </a:p>
                </p:txBody>
              </p:sp>
            </p:grpSp>
            <p:sp>
              <p:nvSpPr>
                <p:cNvPr id="63" name="矩形: 圆角 62" descr="bfcb886e-cf4e-4cf1-977f-52f7e040c9e0"/>
                <p:cNvSpPr/>
                <p:nvPr/>
              </p:nvSpPr>
              <p:spPr>
                <a:xfrm>
                  <a:off x="8768990" y="882877"/>
                  <a:ext cx="1966912" cy="88673"/>
                </a:xfrm>
                <a:prstGeom prst="roundRect">
                  <a:avLst/>
                </a:prstGeom>
                <a:gradFill flip="none" rotWithShape="true">
                  <a:gsLst>
                    <a:gs pos="0">
                      <a:schemeClr val="accent1">
                        <a:alpha val="0"/>
                      </a:schemeClr>
                    </a:gs>
                    <a:gs pos="97000">
                      <a:schemeClr val="accent1"/>
                    </a:gs>
                  </a:gsLst>
                  <a:lin ang="0" scaled="false"/>
                  <a:tileRect/>
                </a:gradFill>
                <a:ln w="9525">
                  <a:noFill/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5040" tIns="45720" rIns="180000" bIns="45720" numCol="1" spcCol="0" rtlCol="0" fromWordArt="false" anchor="ctr" anchorCtr="false" forceAA="false" compatLnSpc="true">
                  <a:noAutofit/>
                </a:bodyPr>
                <a:lstStyle/>
                <a:p>
                  <a:pPr algn="r"/>
                </a:p>
              </p:txBody>
            </p:sp>
          </p:grpSp>
        </p:grp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发展环境攻坚突破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3" name="9b4bcc94-f688-46f8-bfd6-68e7e74cbdce.source.3.zh-Hans.pptx" descr="9627e49f-0108-4541-8e4b-76fff65811cb"/>
          <p:cNvGrpSpPr/>
          <p:nvPr/>
        </p:nvGrpSpPr>
        <p:grpSpPr>
          <a:xfrm>
            <a:off x="673099" y="1130300"/>
            <a:ext cx="10845800" cy="5003800"/>
            <a:chOff x="673099" y="1130300"/>
            <a:chExt cx="10845800" cy="5003800"/>
          </a:xfrm>
        </p:grpSpPr>
        <p:sp>
          <p:nvSpPr>
            <p:cNvPr id="13" name="Title" descr="f9c9e2c3-ba78-4ff9-8fdc-bb1fa33df85c"/>
            <p:cNvSpPr txBox="true"/>
            <p:nvPr/>
          </p:nvSpPr>
          <p:spPr>
            <a:xfrm>
              <a:off x="673099" y="1130300"/>
              <a:ext cx="10845800" cy="5819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true">
              <a:normAutofit/>
            </a:bodyPr>
            <a:lstStyle/>
            <a:p>
              <a:pPr algn="ctr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i="0" u="none" strike="noStrike">
                  <a:solidFill>
                    <a:srgbClr val="000000"/>
                  </a:solidFill>
                  <a:ea typeface="微软雅黑"/>
                </a:rPr>
                <a:t>优化营商环境，强化资金和用地保障</a:t>
              </a:r>
              <a:endParaRPr lang="en-US" sz="2400" b="1" i="0" u="none" strike="noStrik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30" name="组合 29" descr="8a89a3ea-2f3f-4741-b366-338e4fb8dc43"/>
            <p:cNvGrpSpPr/>
            <p:nvPr/>
          </p:nvGrpSpPr>
          <p:grpSpPr>
            <a:xfrm>
              <a:off x="694672" y="2290731"/>
              <a:ext cx="4479799" cy="1993111"/>
              <a:chOff x="694672" y="2290731"/>
              <a:chExt cx="4479799" cy="1993111"/>
            </a:xfrm>
          </p:grpSpPr>
          <p:sp>
            <p:nvSpPr>
              <p:cNvPr id="6" name="line1" descr="dd167362-b3d9-449c-be9a-c799772ef842"/>
              <p:cNvSpPr/>
              <p:nvPr/>
            </p:nvSpPr>
            <p:spPr>
              <a:xfrm rot="8100000">
                <a:off x="2632700" y="2290731"/>
                <a:ext cx="1993111" cy="1993111"/>
              </a:xfrm>
              <a:custGeom>
                <a:avLst/>
                <a:gdLst>
                  <a:gd name="connsiteX0" fmla="*/ 0 w 1636622"/>
                  <a:gd name="connsiteY0" fmla="*/ 1636622 h 1636622"/>
                  <a:gd name="connsiteX1" fmla="*/ 0 w 1636622"/>
                  <a:gd name="connsiteY1" fmla="*/ 0 h 1636622"/>
                  <a:gd name="connsiteX2" fmla="*/ 1636622 w 1636622"/>
                  <a:gd name="connsiteY2" fmla="*/ 0 h 1636622"/>
                  <a:gd name="connsiteX3" fmla="*/ 1603890 w 1636622"/>
                  <a:gd name="connsiteY3" fmla="*/ 32732 h 1636622"/>
                  <a:gd name="connsiteX4" fmla="*/ 32732 w 1636622"/>
                  <a:gd name="connsiteY4" fmla="*/ 32732 h 1636622"/>
                  <a:gd name="connsiteX5" fmla="*/ 32732 w 1636622"/>
                  <a:gd name="connsiteY5" fmla="*/ 1603890 h 163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36622" h="1636622">
                    <a:moveTo>
                      <a:pt x="0" y="1636622"/>
                    </a:moveTo>
                    <a:lnTo>
                      <a:pt x="0" y="0"/>
                    </a:lnTo>
                    <a:lnTo>
                      <a:pt x="1636622" y="0"/>
                    </a:lnTo>
                    <a:lnTo>
                      <a:pt x="1603890" y="32732"/>
                    </a:lnTo>
                    <a:lnTo>
                      <a:pt x="32732" y="32732"/>
                    </a:lnTo>
                    <a:lnTo>
                      <a:pt x="32732" y="160389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3" name="Text1" descr="28a6e344-7984-437f-a981-f798da8c3026"/>
              <p:cNvSpPr txBox="true"/>
              <p:nvPr/>
            </p:nvSpPr>
            <p:spPr>
              <a:xfrm>
                <a:off x="694672" y="3041278"/>
                <a:ext cx="3085688" cy="88292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完善政策体系，提升市场主体满意度，深化“放管服效”改革。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4" name="Bullet1" descr="dbe6b7aa-8e66-4bf4-a7bf-268677bc81fc"/>
              <p:cNvSpPr/>
              <p:nvPr/>
            </p:nvSpPr>
            <p:spPr>
              <a:xfrm>
                <a:off x="694672" y="2650365"/>
                <a:ext cx="3085688" cy="390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r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做优营商环境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7" name="IconBackground1" descr="626428da-7395-453f-9cca-dbb76b4a3011"/>
              <p:cNvSpPr/>
              <p:nvPr/>
            </p:nvSpPr>
            <p:spPr>
              <a:xfrm>
                <a:off x="4630983" y="3015544"/>
                <a:ext cx="543488" cy="54348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8" name="Icon1" descr="b8be5cca-0774-49e3-91a3-ffb053f85c15"/>
              <p:cNvSpPr/>
              <p:nvPr/>
            </p:nvSpPr>
            <p:spPr bwMode="auto">
              <a:xfrm>
                <a:off x="4775936" y="3165164"/>
                <a:ext cx="253582" cy="244245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/>
              <a:p>
                <a:pPr algn="ctr"/>
              </a:p>
            </p:txBody>
          </p:sp>
        </p:grpSp>
        <p:grpSp>
          <p:nvGrpSpPr>
            <p:cNvPr id="29" name="组合 28" descr="beb99fb7-e2a8-44ff-8d24-c291343b215d"/>
            <p:cNvGrpSpPr/>
            <p:nvPr/>
          </p:nvGrpSpPr>
          <p:grpSpPr>
            <a:xfrm>
              <a:off x="4553156" y="3557405"/>
              <a:ext cx="3085688" cy="2576695"/>
              <a:chOff x="4553156" y="3557405"/>
              <a:chExt cx="3085688" cy="2576695"/>
            </a:xfrm>
          </p:grpSpPr>
          <p:sp>
            <p:nvSpPr>
              <p:cNvPr id="3" name="line2" descr="8bd8f051-8f02-4376-bf51-f615c73d6c16"/>
              <p:cNvSpPr/>
              <p:nvPr/>
            </p:nvSpPr>
            <p:spPr>
              <a:xfrm rot="2700000">
                <a:off x="5099445" y="4140989"/>
                <a:ext cx="1993111" cy="1993111"/>
              </a:xfrm>
              <a:custGeom>
                <a:avLst/>
                <a:gdLst>
                  <a:gd name="connsiteX0" fmla="*/ 0 w 1636622"/>
                  <a:gd name="connsiteY0" fmla="*/ 0 h 1636622"/>
                  <a:gd name="connsiteX1" fmla="*/ 1636622 w 1636622"/>
                  <a:gd name="connsiteY1" fmla="*/ 0 h 1636622"/>
                  <a:gd name="connsiteX2" fmla="*/ 1603890 w 1636622"/>
                  <a:gd name="connsiteY2" fmla="*/ 32732 h 1636622"/>
                  <a:gd name="connsiteX3" fmla="*/ 32732 w 1636622"/>
                  <a:gd name="connsiteY3" fmla="*/ 32732 h 1636622"/>
                  <a:gd name="connsiteX4" fmla="*/ 32732 w 1636622"/>
                  <a:gd name="connsiteY4" fmla="*/ 1603890 h 1636622"/>
                  <a:gd name="connsiteX5" fmla="*/ 0 w 1636622"/>
                  <a:gd name="connsiteY5" fmla="*/ 1636622 h 163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36622" h="1636622">
                    <a:moveTo>
                      <a:pt x="0" y="0"/>
                    </a:moveTo>
                    <a:lnTo>
                      <a:pt x="1636622" y="0"/>
                    </a:lnTo>
                    <a:lnTo>
                      <a:pt x="1603890" y="32732"/>
                    </a:lnTo>
                    <a:lnTo>
                      <a:pt x="32732" y="32732"/>
                    </a:lnTo>
                    <a:lnTo>
                      <a:pt x="32732" y="1603890"/>
                    </a:lnTo>
                    <a:lnTo>
                      <a:pt x="0" y="1636622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5" name="Text2" descr="2c720262-7c13-4b2f-8166-5e8ece3f330d"/>
              <p:cNvSpPr txBox="true"/>
              <p:nvPr/>
            </p:nvSpPr>
            <p:spPr>
              <a:xfrm>
                <a:off x="4553156" y="5337276"/>
                <a:ext cx="3085688" cy="63223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培育财源，强化征管，用好金融工具，加大资金争取力度。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6" name="Bullet2" descr="742da8be-4cc5-4f4a-8a7d-525ae1d89dc1"/>
              <p:cNvSpPr/>
              <p:nvPr/>
            </p:nvSpPr>
            <p:spPr>
              <a:xfrm>
                <a:off x="4553156" y="4946363"/>
                <a:ext cx="3085688" cy="390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做实资金保障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5" name="IconBackground2" descr="3735b6ed-678e-4384-a901-4fb62ba98df5"/>
              <p:cNvSpPr/>
              <p:nvPr/>
            </p:nvSpPr>
            <p:spPr>
              <a:xfrm>
                <a:off x="5824257" y="3557405"/>
                <a:ext cx="543488" cy="54348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16" name="Icon2" descr="e45a086b-d407-4b23-bba4-ac23d082123a"/>
              <p:cNvSpPr/>
              <p:nvPr/>
            </p:nvSpPr>
            <p:spPr bwMode="auto">
              <a:xfrm>
                <a:off x="5969210" y="3707025"/>
                <a:ext cx="253582" cy="244245"/>
              </a:xfrm>
              <a:custGeom>
                <a:avLst/>
                <a:gdLst>
                  <a:gd name="T0" fmla="*/ 3413 w 6827"/>
                  <a:gd name="T1" fmla="*/ 0 h 5912"/>
                  <a:gd name="T2" fmla="*/ 0 w 6827"/>
                  <a:gd name="T3" fmla="*/ 5912 h 5912"/>
                  <a:gd name="T4" fmla="*/ 6827 w 6827"/>
                  <a:gd name="T5" fmla="*/ 5912 h 5912"/>
                  <a:gd name="T6" fmla="*/ 3413 w 6827"/>
                  <a:gd name="T7" fmla="*/ 0 h 5912"/>
                  <a:gd name="T8" fmla="*/ 3413 w 6827"/>
                  <a:gd name="T9" fmla="*/ 972 h 5912"/>
                  <a:gd name="T10" fmla="*/ 4489 w 6827"/>
                  <a:gd name="T11" fmla="*/ 2835 h 5912"/>
                  <a:gd name="T12" fmla="*/ 2338 w 6827"/>
                  <a:gd name="T13" fmla="*/ 2835 h 5912"/>
                  <a:gd name="T14" fmla="*/ 3413 w 6827"/>
                  <a:gd name="T15" fmla="*/ 972 h 5912"/>
                  <a:gd name="T16" fmla="*/ 842 w 6827"/>
                  <a:gd name="T17" fmla="*/ 5426 h 5912"/>
                  <a:gd name="T18" fmla="*/ 1917 w 6827"/>
                  <a:gd name="T19" fmla="*/ 3564 h 5912"/>
                  <a:gd name="T20" fmla="*/ 2993 w 6827"/>
                  <a:gd name="T21" fmla="*/ 5426 h 5912"/>
                  <a:gd name="T22" fmla="*/ 842 w 6827"/>
                  <a:gd name="T23" fmla="*/ 5426 h 5912"/>
                  <a:gd name="T24" fmla="*/ 2338 w 6827"/>
                  <a:gd name="T25" fmla="*/ 3321 h 5912"/>
                  <a:gd name="T26" fmla="*/ 4489 w 6827"/>
                  <a:gd name="T27" fmla="*/ 3321 h 5912"/>
                  <a:gd name="T28" fmla="*/ 3413 w 6827"/>
                  <a:gd name="T29" fmla="*/ 5183 h 5912"/>
                  <a:gd name="T30" fmla="*/ 2338 w 6827"/>
                  <a:gd name="T31" fmla="*/ 3321 h 5912"/>
                  <a:gd name="T32" fmla="*/ 4910 w 6827"/>
                  <a:gd name="T33" fmla="*/ 3564 h 5912"/>
                  <a:gd name="T34" fmla="*/ 5985 w 6827"/>
                  <a:gd name="T35" fmla="*/ 5426 h 5912"/>
                  <a:gd name="T36" fmla="*/ 3834 w 6827"/>
                  <a:gd name="T37" fmla="*/ 5426 h 5912"/>
                  <a:gd name="T38" fmla="*/ 4910 w 6827"/>
                  <a:gd name="T39" fmla="*/ 3564 h 5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827" h="5912">
                    <a:moveTo>
                      <a:pt x="3413" y="0"/>
                    </a:moveTo>
                    <a:lnTo>
                      <a:pt x="0" y="5912"/>
                    </a:lnTo>
                    <a:lnTo>
                      <a:pt x="6827" y="5912"/>
                    </a:lnTo>
                    <a:lnTo>
                      <a:pt x="3413" y="0"/>
                    </a:lnTo>
                    <a:close/>
                    <a:moveTo>
                      <a:pt x="3413" y="972"/>
                    </a:moveTo>
                    <a:lnTo>
                      <a:pt x="4489" y="2835"/>
                    </a:lnTo>
                    <a:lnTo>
                      <a:pt x="2338" y="2835"/>
                    </a:lnTo>
                    <a:lnTo>
                      <a:pt x="3413" y="972"/>
                    </a:lnTo>
                    <a:close/>
                    <a:moveTo>
                      <a:pt x="842" y="5426"/>
                    </a:moveTo>
                    <a:lnTo>
                      <a:pt x="1917" y="3564"/>
                    </a:lnTo>
                    <a:lnTo>
                      <a:pt x="2993" y="5426"/>
                    </a:lnTo>
                    <a:lnTo>
                      <a:pt x="842" y="5426"/>
                    </a:lnTo>
                    <a:close/>
                    <a:moveTo>
                      <a:pt x="2338" y="3321"/>
                    </a:moveTo>
                    <a:lnTo>
                      <a:pt x="4489" y="3321"/>
                    </a:lnTo>
                    <a:lnTo>
                      <a:pt x="3413" y="5183"/>
                    </a:lnTo>
                    <a:lnTo>
                      <a:pt x="2338" y="3321"/>
                    </a:lnTo>
                    <a:close/>
                    <a:moveTo>
                      <a:pt x="4910" y="3564"/>
                    </a:moveTo>
                    <a:lnTo>
                      <a:pt x="5985" y="5426"/>
                    </a:lnTo>
                    <a:lnTo>
                      <a:pt x="3834" y="5426"/>
                    </a:lnTo>
                    <a:lnTo>
                      <a:pt x="4910" y="35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/>
              <a:p>
                <a:pPr algn="ctr"/>
              </a:p>
            </p:txBody>
          </p:sp>
        </p:grpSp>
        <p:grpSp>
          <p:nvGrpSpPr>
            <p:cNvPr id="31" name="组合 30" descr="fa463683-fc94-4222-8d17-d6b1e57ab9dc"/>
            <p:cNvGrpSpPr/>
            <p:nvPr/>
          </p:nvGrpSpPr>
          <p:grpSpPr>
            <a:xfrm>
              <a:off x="6961856" y="2290731"/>
              <a:ext cx="4535474" cy="1993111"/>
              <a:chOff x="6961856" y="2290731"/>
              <a:chExt cx="4535474" cy="1993111"/>
            </a:xfrm>
          </p:grpSpPr>
          <p:sp>
            <p:nvSpPr>
              <p:cNvPr id="8" name="line3" descr="4ccd2d33-2f19-489b-9060-625b6cd476cf"/>
              <p:cNvSpPr/>
              <p:nvPr/>
            </p:nvSpPr>
            <p:spPr>
              <a:xfrm rot="18900000">
                <a:off x="7566189" y="2290731"/>
                <a:ext cx="1993111" cy="1993111"/>
              </a:xfrm>
              <a:custGeom>
                <a:avLst/>
                <a:gdLst>
                  <a:gd name="connsiteX0" fmla="*/ 1636622 w 1636622"/>
                  <a:gd name="connsiteY0" fmla="*/ 0 h 1636622"/>
                  <a:gd name="connsiteX1" fmla="*/ 1603890 w 1636622"/>
                  <a:gd name="connsiteY1" fmla="*/ 32732 h 1636622"/>
                  <a:gd name="connsiteX2" fmla="*/ 32732 w 1636622"/>
                  <a:gd name="connsiteY2" fmla="*/ 32732 h 1636622"/>
                  <a:gd name="connsiteX3" fmla="*/ 32732 w 1636622"/>
                  <a:gd name="connsiteY3" fmla="*/ 1603890 h 1636622"/>
                  <a:gd name="connsiteX4" fmla="*/ 0 w 1636622"/>
                  <a:gd name="connsiteY4" fmla="*/ 1636622 h 1636622"/>
                  <a:gd name="connsiteX5" fmla="*/ 0 w 1636622"/>
                  <a:gd name="connsiteY5" fmla="*/ 0 h 1636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36622" h="1636622">
                    <a:moveTo>
                      <a:pt x="1636622" y="0"/>
                    </a:moveTo>
                    <a:lnTo>
                      <a:pt x="1603890" y="32732"/>
                    </a:lnTo>
                    <a:lnTo>
                      <a:pt x="32732" y="32732"/>
                    </a:lnTo>
                    <a:lnTo>
                      <a:pt x="32732" y="1603890"/>
                    </a:lnTo>
                    <a:lnTo>
                      <a:pt x="0" y="16366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1" name="Text3" descr="b2b19530-f325-44cd-98ba-790e00ef9f7b"/>
              <p:cNvSpPr txBox="true"/>
              <p:nvPr/>
            </p:nvSpPr>
            <p:spPr>
              <a:xfrm>
                <a:off x="8411642" y="3041278"/>
                <a:ext cx="3085688" cy="88292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强化规划引领，加快重点项目用地收储，完善供应制度。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2" name="Bullet3" descr="b4842dff-0d76-45e4-8c5b-bfd018d6f0b9"/>
              <p:cNvSpPr/>
              <p:nvPr/>
            </p:nvSpPr>
            <p:spPr>
              <a:xfrm>
                <a:off x="8411642" y="2650365"/>
                <a:ext cx="3085688" cy="390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b" anchorCtr="false">
                <a:norm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做强用地保障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9" name="IconBackground3" descr="5516f4c2-a10d-4978-bfa3-2572df5f6adf"/>
              <p:cNvSpPr/>
              <p:nvPr/>
            </p:nvSpPr>
            <p:spPr>
              <a:xfrm>
                <a:off x="6961856" y="3015544"/>
                <a:ext cx="543488" cy="54348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</a:p>
            </p:txBody>
          </p:sp>
          <p:sp>
            <p:nvSpPr>
              <p:cNvPr id="20" name="Icon3" descr="082fb577-745c-4af6-a7a2-0bb4d2581cf8"/>
              <p:cNvSpPr/>
              <p:nvPr/>
            </p:nvSpPr>
            <p:spPr bwMode="auto">
              <a:xfrm>
                <a:off x="7106809" y="3165164"/>
                <a:ext cx="253582" cy="244245"/>
              </a:xfrm>
              <a:custGeom>
                <a:avLst/>
                <a:gdLst>
                  <a:gd name="connsiteX0" fmla="*/ 297615 w 597921"/>
                  <a:gd name="connsiteY0" fmla="*/ 96957 h 598324"/>
                  <a:gd name="connsiteX1" fmla="*/ 323434 w 597921"/>
                  <a:gd name="connsiteY1" fmla="*/ 122740 h 598324"/>
                  <a:gd name="connsiteX2" fmla="*/ 323434 w 597921"/>
                  <a:gd name="connsiteY2" fmla="*/ 289852 h 598324"/>
                  <a:gd name="connsiteX3" fmla="*/ 462572 w 597921"/>
                  <a:gd name="connsiteY3" fmla="*/ 289852 h 598324"/>
                  <a:gd name="connsiteX4" fmla="*/ 487913 w 597921"/>
                  <a:gd name="connsiteY4" fmla="*/ 315157 h 598324"/>
                  <a:gd name="connsiteX5" fmla="*/ 462572 w 597921"/>
                  <a:gd name="connsiteY5" fmla="*/ 340463 h 598324"/>
                  <a:gd name="connsiteX6" fmla="*/ 297615 w 597921"/>
                  <a:gd name="connsiteY6" fmla="*/ 340463 h 598324"/>
                  <a:gd name="connsiteX7" fmla="*/ 272274 w 597921"/>
                  <a:gd name="connsiteY7" fmla="*/ 315157 h 598324"/>
                  <a:gd name="connsiteX8" fmla="*/ 272274 w 597921"/>
                  <a:gd name="connsiteY8" fmla="*/ 122740 h 598324"/>
                  <a:gd name="connsiteX9" fmla="*/ 297615 w 597921"/>
                  <a:gd name="connsiteY9" fmla="*/ 96957 h 598324"/>
                  <a:gd name="connsiteX10" fmla="*/ 298127 w 597921"/>
                  <a:gd name="connsiteY10" fmla="*/ 0 h 598324"/>
                  <a:gd name="connsiteX11" fmla="*/ 597921 w 597921"/>
                  <a:gd name="connsiteY11" fmla="*/ 299401 h 598324"/>
                  <a:gd name="connsiteX12" fmla="*/ 298127 w 597921"/>
                  <a:gd name="connsiteY12" fmla="*/ 598324 h 598324"/>
                  <a:gd name="connsiteX13" fmla="*/ 35150 w 597921"/>
                  <a:gd name="connsiteY13" fmla="*/ 442177 h 598324"/>
                  <a:gd name="connsiteX14" fmla="*/ 34194 w 597921"/>
                  <a:gd name="connsiteY14" fmla="*/ 432149 h 598324"/>
                  <a:gd name="connsiteX15" fmla="*/ 40410 w 597921"/>
                  <a:gd name="connsiteY15" fmla="*/ 424509 h 598324"/>
                  <a:gd name="connsiteX16" fmla="*/ 74836 w 597921"/>
                  <a:gd name="connsiteY16" fmla="*/ 407796 h 598324"/>
                  <a:gd name="connsiteX17" fmla="*/ 91571 w 597921"/>
                  <a:gd name="connsiteY17" fmla="*/ 413049 h 598324"/>
                  <a:gd name="connsiteX18" fmla="*/ 298127 w 597921"/>
                  <a:gd name="connsiteY18" fmla="*/ 534815 h 598324"/>
                  <a:gd name="connsiteX19" fmla="*/ 534328 w 597921"/>
                  <a:gd name="connsiteY19" fmla="*/ 299401 h 598324"/>
                  <a:gd name="connsiteX20" fmla="*/ 298127 w 597921"/>
                  <a:gd name="connsiteY20" fmla="*/ 63509 h 598324"/>
                  <a:gd name="connsiteX21" fmla="*/ 145123 w 597921"/>
                  <a:gd name="connsiteY21" fmla="*/ 120333 h 598324"/>
                  <a:gd name="connsiteX22" fmla="*/ 200587 w 597921"/>
                  <a:gd name="connsiteY22" fmla="*/ 142299 h 598324"/>
                  <a:gd name="connsiteX23" fmla="*/ 208237 w 597921"/>
                  <a:gd name="connsiteY23" fmla="*/ 152327 h 598324"/>
                  <a:gd name="connsiteX24" fmla="*/ 203456 w 597921"/>
                  <a:gd name="connsiteY24" fmla="*/ 164265 h 598324"/>
                  <a:gd name="connsiteX25" fmla="*/ 48060 w 597921"/>
                  <a:gd name="connsiteY25" fmla="*/ 285553 h 598324"/>
                  <a:gd name="connsiteX26" fmla="*/ 35150 w 597921"/>
                  <a:gd name="connsiteY26" fmla="*/ 287463 h 598324"/>
                  <a:gd name="connsiteX27" fmla="*/ 27500 w 597921"/>
                  <a:gd name="connsiteY27" fmla="*/ 277435 h 598324"/>
                  <a:gd name="connsiteX28" fmla="*/ 246 w 597921"/>
                  <a:gd name="connsiteY28" fmla="*/ 82132 h 598324"/>
                  <a:gd name="connsiteX29" fmla="*/ 4550 w 597921"/>
                  <a:gd name="connsiteY29" fmla="*/ 70194 h 598324"/>
                  <a:gd name="connsiteX30" fmla="*/ 17459 w 597921"/>
                  <a:gd name="connsiteY30" fmla="*/ 68762 h 598324"/>
                  <a:gd name="connsiteX31" fmla="*/ 80574 w 597921"/>
                  <a:gd name="connsiteY31" fmla="*/ 94070 h 598324"/>
                  <a:gd name="connsiteX32" fmla="*/ 298127 w 597921"/>
                  <a:gd name="connsiteY32" fmla="*/ 0 h 598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97921" h="598324">
                    <a:moveTo>
                      <a:pt x="297615" y="96957"/>
                    </a:moveTo>
                    <a:cubicBezTo>
                      <a:pt x="311959" y="96957"/>
                      <a:pt x="323434" y="108416"/>
                      <a:pt x="323434" y="122740"/>
                    </a:cubicBezTo>
                    <a:lnTo>
                      <a:pt x="323434" y="289852"/>
                    </a:lnTo>
                    <a:lnTo>
                      <a:pt x="462572" y="289852"/>
                    </a:lnTo>
                    <a:cubicBezTo>
                      <a:pt x="476438" y="289852"/>
                      <a:pt x="487913" y="301311"/>
                      <a:pt x="487913" y="315157"/>
                    </a:cubicBezTo>
                    <a:cubicBezTo>
                      <a:pt x="487913" y="329004"/>
                      <a:pt x="476438" y="340463"/>
                      <a:pt x="462572" y="340463"/>
                    </a:cubicBezTo>
                    <a:lnTo>
                      <a:pt x="297615" y="340463"/>
                    </a:lnTo>
                    <a:cubicBezTo>
                      <a:pt x="283749" y="340463"/>
                      <a:pt x="272274" y="329004"/>
                      <a:pt x="272274" y="315157"/>
                    </a:cubicBezTo>
                    <a:lnTo>
                      <a:pt x="272274" y="122740"/>
                    </a:lnTo>
                    <a:cubicBezTo>
                      <a:pt x="272274" y="108416"/>
                      <a:pt x="283749" y="96957"/>
                      <a:pt x="297615" y="96957"/>
                    </a:cubicBezTo>
                    <a:close/>
                    <a:moveTo>
                      <a:pt x="298127" y="0"/>
                    </a:moveTo>
                    <a:cubicBezTo>
                      <a:pt x="463564" y="0"/>
                      <a:pt x="597921" y="134181"/>
                      <a:pt x="597921" y="299401"/>
                    </a:cubicBezTo>
                    <a:cubicBezTo>
                      <a:pt x="597921" y="464143"/>
                      <a:pt x="463564" y="598324"/>
                      <a:pt x="298127" y="598324"/>
                    </a:cubicBezTo>
                    <a:cubicBezTo>
                      <a:pt x="188155" y="598324"/>
                      <a:pt x="87268" y="538635"/>
                      <a:pt x="35150" y="442177"/>
                    </a:cubicBezTo>
                    <a:cubicBezTo>
                      <a:pt x="33238" y="438835"/>
                      <a:pt x="32760" y="435492"/>
                      <a:pt x="34194" y="432149"/>
                    </a:cubicBezTo>
                    <a:cubicBezTo>
                      <a:pt x="35150" y="428807"/>
                      <a:pt x="37541" y="425942"/>
                      <a:pt x="40410" y="424509"/>
                    </a:cubicBezTo>
                    <a:lnTo>
                      <a:pt x="74836" y="407796"/>
                    </a:lnTo>
                    <a:cubicBezTo>
                      <a:pt x="81052" y="404931"/>
                      <a:pt x="88702" y="407319"/>
                      <a:pt x="91571" y="413049"/>
                    </a:cubicBezTo>
                    <a:cubicBezTo>
                      <a:pt x="133169" y="488018"/>
                      <a:pt x="212540" y="534815"/>
                      <a:pt x="298127" y="534815"/>
                    </a:cubicBezTo>
                    <a:cubicBezTo>
                      <a:pt x="428181" y="534815"/>
                      <a:pt x="534328" y="429284"/>
                      <a:pt x="534328" y="299401"/>
                    </a:cubicBezTo>
                    <a:cubicBezTo>
                      <a:pt x="534328" y="169517"/>
                      <a:pt x="428181" y="63509"/>
                      <a:pt x="298127" y="63509"/>
                    </a:cubicBezTo>
                    <a:cubicBezTo>
                      <a:pt x="242185" y="63509"/>
                      <a:pt x="187677" y="83565"/>
                      <a:pt x="145123" y="120333"/>
                    </a:cubicBezTo>
                    <a:lnTo>
                      <a:pt x="200587" y="142299"/>
                    </a:lnTo>
                    <a:cubicBezTo>
                      <a:pt x="204890" y="144209"/>
                      <a:pt x="207759" y="148029"/>
                      <a:pt x="208237" y="152327"/>
                    </a:cubicBezTo>
                    <a:cubicBezTo>
                      <a:pt x="208715" y="157102"/>
                      <a:pt x="207281" y="161399"/>
                      <a:pt x="203456" y="164265"/>
                    </a:cubicBezTo>
                    <a:lnTo>
                      <a:pt x="48060" y="285553"/>
                    </a:lnTo>
                    <a:cubicBezTo>
                      <a:pt x="44235" y="288418"/>
                      <a:pt x="39454" y="289373"/>
                      <a:pt x="35150" y="287463"/>
                    </a:cubicBezTo>
                    <a:cubicBezTo>
                      <a:pt x="31325" y="285553"/>
                      <a:pt x="27978" y="281733"/>
                      <a:pt x="27500" y="277435"/>
                    </a:cubicBezTo>
                    <a:lnTo>
                      <a:pt x="246" y="82132"/>
                    </a:lnTo>
                    <a:cubicBezTo>
                      <a:pt x="-710" y="77835"/>
                      <a:pt x="1203" y="73060"/>
                      <a:pt x="4550" y="70194"/>
                    </a:cubicBezTo>
                    <a:cubicBezTo>
                      <a:pt x="8375" y="67807"/>
                      <a:pt x="13156" y="66852"/>
                      <a:pt x="17459" y="68762"/>
                    </a:cubicBezTo>
                    <a:lnTo>
                      <a:pt x="80574" y="94070"/>
                    </a:lnTo>
                    <a:cubicBezTo>
                      <a:pt x="137472" y="33426"/>
                      <a:pt x="214931" y="0"/>
                      <a:pt x="29812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wrap="square" lIns="91440" tIns="45720" rIns="91440" bIns="45720" anchor="ctr" anchorCtr="false">
                <a:normAutofit fontScale="62500" lnSpcReduction="20000"/>
              </a:bodyPr>
              <a:lstStyle/>
              <a:p>
                <a:pPr algn="ctr"/>
              </a:p>
            </p:txBody>
          </p:sp>
        </p:grpSp>
      </p:grp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2fbaa6c1-ba16-4e63-a4e2-b1734198e005"/>
          <p:cNvSpPr>
            <a:spLocks noGrp="true"/>
          </p:cNvSpPr>
          <p:nvPr>
            <p:ph type="title" hasCustomPrompt="true"/>
          </p:nvPr>
        </p:nvSpPr>
        <p:spPr/>
        <p:txBody>
          <a:bodyPr anchorCtr="false"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800" b="1" i="0" u="none">
                <a:solidFill>
                  <a:srgbClr val="EBC34A"/>
                </a:solidFill>
                <a:ea typeface="微软雅黑"/>
              </a:rPr>
              <a:t>全面加强政府自身建设</a:t>
            </a:r>
            <a:endParaRPr lang="en-US" sz="4800" b="1" i="0" u="none">
              <a:solidFill>
                <a:srgbClr val="EBC34A"/>
              </a:solidFill>
              <a:ea typeface="微软雅黑"/>
            </a:endParaRPr>
          </a:p>
        </p:txBody>
      </p:sp>
      <p:sp>
        <p:nvSpPr>
          <p:cNvPr id="3" name="文本占位符 2" descr="9805dab7-2874-40fb-a685-68a76110866c"/>
          <p:cNvSpPr>
            <a:spLocks noGrp="true"/>
          </p:cNvSpPr>
          <p:nvPr>
            <p:ph type="body" idx="1" hasCustomPrompt="true"/>
          </p:nvPr>
        </p:nvSpPr>
        <p:spPr/>
        <p:txBody>
          <a:bodyPr anchorCtr="false"/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2000" b="0" i="0" u="none">
                <a:solidFill>
                  <a:srgbClr val="FFFFFF"/>
                </a:solidFill>
                <a:ea typeface="微软雅黑"/>
              </a:rPr>
              <a:t>提升政府治理能力，打造服务型政府</a:t>
            </a:r>
            <a:endParaRPr lang="en-US" sz="2000" b="0" i="0" u="none">
              <a:solidFill>
                <a:srgbClr val="FFFFFF"/>
              </a:solidFill>
              <a:ea typeface="微软雅黑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政治引领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6" name="56f47863-dbde-44fd-afff-5a3353949883.source.2.zh-Hans.pptx" descr="052ea44f-3e16-439c-83d0-1e32a27279da"/>
          <p:cNvGrpSpPr/>
          <p:nvPr/>
        </p:nvGrpSpPr>
        <p:grpSpPr>
          <a:xfrm>
            <a:off x="660400" y="1866029"/>
            <a:ext cx="10858500" cy="3249572"/>
            <a:chOff x="660400" y="1866029"/>
            <a:chExt cx="10858500" cy="3249572"/>
          </a:xfrm>
        </p:grpSpPr>
        <p:sp>
          <p:nvSpPr>
            <p:cNvPr id="22" name="Title" descr="13889b67-80ad-47a0-8edb-06d089a87289"/>
            <p:cNvSpPr/>
            <p:nvPr/>
          </p:nvSpPr>
          <p:spPr>
            <a:xfrm>
              <a:off x="660400" y="1866029"/>
              <a:ext cx="3249572" cy="3249572"/>
            </a:xfrm>
            <a:prstGeom prst="ellipse">
              <a:avLst/>
            </a:prstGeom>
            <a:gradFill>
              <a:gsLst>
                <a:gs pos="0">
                  <a:schemeClr val="accent1">
                    <a:alpha val="15000"/>
                  </a:schemeClr>
                </a:gs>
                <a:gs pos="100000">
                  <a:schemeClr val="bg1"/>
                </a:gs>
              </a:gsLst>
              <a:lin ang="5400000" scaled="false"/>
            </a:gradFill>
            <a:ln w="63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fals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加强政治建设，确保正确发展方向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3" name="组合 2" descr="1aa59c01-f2e7-4385-b381-cacbc01bb48e"/>
            <p:cNvGrpSpPr/>
            <p:nvPr/>
          </p:nvGrpSpPr>
          <p:grpSpPr>
            <a:xfrm>
              <a:off x="3909972" y="2024154"/>
              <a:ext cx="7608928" cy="1466661"/>
              <a:chOff x="3909972" y="2024154"/>
              <a:chExt cx="7608928" cy="1466661"/>
            </a:xfrm>
          </p:grpSpPr>
          <p:cxnSp>
            <p:nvCxnSpPr>
              <p:cNvPr id="15" name="Linee1" descr="e40ac922-5ff1-4812-8b02-dbe84497ca7c"/>
              <p:cNvCxnSpPr>
                <a:stCxn id="32" idx="3"/>
                <a:endCxn id="34" idx="1"/>
              </p:cNvCxnSpPr>
              <p:nvPr/>
            </p:nvCxnSpPr>
            <p:spPr>
              <a:xfrm>
                <a:off x="6504924" y="2391354"/>
                <a:ext cx="319930" cy="0"/>
              </a:xfrm>
              <a:prstGeom prst="straightConnector1">
                <a:avLst/>
              </a:prstGeom>
              <a:ln w="6350">
                <a:solidFill>
                  <a:schemeClr val="tx2">
                    <a:alpha val="50000"/>
                  </a:schemeClr>
                </a:solidFill>
                <a:bevel/>
                <a:tailEnd type="triangle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Line1" descr="c1a591a6-5e6d-43b6-8921-72d26134a680"/>
              <p:cNvCxnSpPr>
                <a:stCxn id="22" idx="6"/>
                <a:endCxn id="32" idx="1"/>
              </p:cNvCxnSpPr>
              <p:nvPr/>
            </p:nvCxnSpPr>
            <p:spPr>
              <a:xfrm flipV="true">
                <a:off x="3909972" y="2391354"/>
                <a:ext cx="460643" cy="1099461"/>
              </a:xfrm>
              <a:prstGeom prst="bentConnector3">
                <a:avLst/>
              </a:prstGeom>
              <a:noFill/>
              <a:ln w="6350">
                <a:solidFill>
                  <a:schemeClr val="tx2">
                    <a:alpha val="50000"/>
                  </a:schemeClr>
                </a:solidFill>
                <a:beve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2" name="Bullet1" descr="9850b906-333c-4b12-91e2-520724b63d68"/>
              <p:cNvSpPr/>
              <p:nvPr/>
            </p:nvSpPr>
            <p:spPr>
              <a:xfrm>
                <a:off x="4370615" y="2024351"/>
                <a:ext cx="2134309" cy="73400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accent1"/>
                  </a:gs>
                </a:gsLst>
                <a:lin ang="2700000" scaled="false"/>
              </a:gradFill>
            </p:spPr>
            <p:txBody>
              <a:bodyPr wrap="square" lIns="108000" tIns="108000" rIns="108000" bIns="108000" rtlCol="0" anchor="ctr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600" b="1" i="0" u="none">
                    <a:solidFill>
                      <a:srgbClr val="FFFFFF"/>
                    </a:solidFill>
                    <a:ea typeface="微软雅黑"/>
                  </a:rPr>
                  <a:t>加强政治建设</a:t>
                </a:r>
                <a:endParaRPr lang="en-US" sz="16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34" name="ComponentBackground1" descr="59e2dc4e-25bf-453e-ac08-4372bf32d3e4"/>
              <p:cNvSpPr/>
              <p:nvPr/>
            </p:nvSpPr>
            <p:spPr>
              <a:xfrm>
                <a:off x="6824854" y="2024154"/>
                <a:ext cx="4694046" cy="7344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6350">
                <a:noFill/>
              </a:ln>
              <a:effectLst>
                <a:outerShdw blurRad="127000" dist="50800" dir="5400000" algn="ctr" rotWithShape="0">
                  <a:schemeClr val="bg2">
                    <a:lumMod val="75000"/>
                    <a:alpha val="1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l">
                  <a:lnSpc>
                    <a:spcPct val="120000"/>
                  </a:lnSpc>
                </a:pPr>
              </a:p>
            </p:txBody>
          </p:sp>
          <p:sp>
            <p:nvSpPr>
              <p:cNvPr id="8" name="Text1" descr="e2785f79-2c8c-4809-9c28-789614454e4d"/>
              <p:cNvSpPr txBox="true"/>
              <p:nvPr/>
            </p:nvSpPr>
            <p:spPr>
              <a:xfrm>
                <a:off x="7678795" y="2156860"/>
                <a:ext cx="3820917" cy="468988"/>
              </a:xfrm>
              <a:prstGeom prst="rect">
                <a:avLst/>
              </a:prstGeom>
              <a:noFill/>
              <a:effectLst/>
            </p:spPr>
            <p:txBody>
              <a:bodyPr wrap="square" lIns="53950" tIns="26975" rIns="53950" bIns="26975" rtlCol="0" anchor="ctr" anchorCtr="false">
                <a:normAutofit/>
              </a:bodyPr>
              <a:lstStyle>
                <a:defPPr>
                  <a:defRPr lang="zh-CN"/>
                </a:defPPr>
                <a:lvl1pPr algn="ctr">
                  <a:defRPr>
                    <a:solidFill>
                      <a:schemeClr val="bg1"/>
                    </a:solidFill>
                    <a:latin typeface="汉仪雅酷黑 55W" panose="020B0504020202020204" pitchFamily="34" charset="-122"/>
                    <a:ea typeface="汉仪雅酷黑 55W" panose="020B0504020202020204" pitchFamily="34" charset="-122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把党的政治建设摆在首位，提高政治“三力”。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6" name="IconBackground1" descr="ca644330-1031-44d8-b3bb-d362d19fef4c"/>
              <p:cNvSpPr/>
              <p:nvPr/>
            </p:nvSpPr>
            <p:spPr>
              <a:xfrm>
                <a:off x="6922867" y="2088105"/>
                <a:ext cx="606499" cy="606499"/>
              </a:xfrm>
              <a:prstGeom prst="ellipse">
                <a:avLst/>
              </a:prstGeom>
              <a:gradFill flip="none" rotWithShape="true">
                <a:gsLst>
                  <a:gs pos="50000">
                    <a:schemeClr val="accent1"/>
                  </a:gs>
                  <a:gs pos="0">
                    <a:schemeClr val="accent1">
                      <a:lumMod val="60000"/>
                      <a:lumOff val="40000"/>
                    </a:schemeClr>
                  </a:gs>
                </a:gsLst>
                <a:lin ang="2700000" scaled="true"/>
                <a:tileRect/>
              </a:gradFill>
              <a:ln w="76200">
                <a:noFill/>
              </a:ln>
              <a:effectLst/>
            </p:spPr>
            <p:txBody>
              <a:bodyPr wrap="square" rtlCol="0" anchor="ctr" anchorCtr="false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</a:p>
            </p:txBody>
          </p:sp>
          <p:sp>
            <p:nvSpPr>
              <p:cNvPr id="74" name="Icon1" descr="a6e9be9d-f473-4863-85a4-81a5c3d74afc"/>
              <p:cNvSpPr/>
              <p:nvPr/>
            </p:nvSpPr>
            <p:spPr>
              <a:xfrm>
                <a:off x="7116351" y="2263321"/>
                <a:ext cx="219531" cy="256067"/>
              </a:xfrm>
              <a:custGeom>
                <a:avLst/>
                <a:gdLst>
                  <a:gd name="T0" fmla="*/ 6073 w 8573"/>
                  <a:gd name="T1" fmla="*/ 0 h 10000"/>
                  <a:gd name="T2" fmla="*/ 7840 w 8573"/>
                  <a:gd name="T3" fmla="*/ 521 h 10000"/>
                  <a:gd name="T4" fmla="*/ 8573 w 8573"/>
                  <a:gd name="T5" fmla="*/ 1785 h 10000"/>
                  <a:gd name="T6" fmla="*/ 8573 w 8573"/>
                  <a:gd name="T7" fmla="*/ 6785 h 10000"/>
                  <a:gd name="T8" fmla="*/ 7873 w 8573"/>
                  <a:gd name="T9" fmla="*/ 8024 h 10000"/>
                  <a:gd name="T10" fmla="*/ 6167 w 8573"/>
                  <a:gd name="T11" fmla="*/ 8565 h 10000"/>
                  <a:gd name="T12" fmla="*/ 7356 w 8573"/>
                  <a:gd name="T13" fmla="*/ 9693 h 10000"/>
                  <a:gd name="T14" fmla="*/ 7400 w 8573"/>
                  <a:gd name="T15" fmla="*/ 9888 h 10000"/>
                  <a:gd name="T16" fmla="*/ 7232 w 8573"/>
                  <a:gd name="T17" fmla="*/ 10000 h 10000"/>
                  <a:gd name="T18" fmla="*/ 1341 w 8573"/>
                  <a:gd name="T19" fmla="*/ 10000 h 10000"/>
                  <a:gd name="T20" fmla="*/ 1173 w 8573"/>
                  <a:gd name="T21" fmla="*/ 9888 h 10000"/>
                  <a:gd name="T22" fmla="*/ 1217 w 8573"/>
                  <a:gd name="T23" fmla="*/ 9693 h 10000"/>
                  <a:gd name="T24" fmla="*/ 2406 w 8573"/>
                  <a:gd name="T25" fmla="*/ 8565 h 10000"/>
                  <a:gd name="T26" fmla="*/ 700 w 8573"/>
                  <a:gd name="T27" fmla="*/ 8024 h 10000"/>
                  <a:gd name="T28" fmla="*/ 0 w 8573"/>
                  <a:gd name="T29" fmla="*/ 6785 h 10000"/>
                  <a:gd name="T30" fmla="*/ 0 w 8573"/>
                  <a:gd name="T31" fmla="*/ 1786 h 10000"/>
                  <a:gd name="T32" fmla="*/ 733 w 8573"/>
                  <a:gd name="T33" fmla="*/ 523 h 10000"/>
                  <a:gd name="T34" fmla="*/ 2500 w 8573"/>
                  <a:gd name="T35" fmla="*/ 1 h 10000"/>
                  <a:gd name="T36" fmla="*/ 6073 w 8573"/>
                  <a:gd name="T37" fmla="*/ 0 h 10000"/>
                  <a:gd name="T38" fmla="*/ 7501 w 8573"/>
                  <a:gd name="T39" fmla="*/ 4286 h 10000"/>
                  <a:gd name="T40" fmla="*/ 7501 w 8573"/>
                  <a:gd name="T41" fmla="*/ 1429 h 10000"/>
                  <a:gd name="T42" fmla="*/ 1073 w 8573"/>
                  <a:gd name="T43" fmla="*/ 1429 h 10000"/>
                  <a:gd name="T44" fmla="*/ 1073 w 8573"/>
                  <a:gd name="T45" fmla="*/ 4285 h 10000"/>
                  <a:gd name="T46" fmla="*/ 7501 w 8573"/>
                  <a:gd name="T47" fmla="*/ 4286 h 10000"/>
                  <a:gd name="T48" fmla="*/ 3528 w 8573"/>
                  <a:gd name="T49" fmla="*/ 7188 h 10000"/>
                  <a:gd name="T50" fmla="*/ 4287 w 8573"/>
                  <a:gd name="T51" fmla="*/ 7500 h 10000"/>
                  <a:gd name="T52" fmla="*/ 5046 w 8573"/>
                  <a:gd name="T53" fmla="*/ 7188 h 10000"/>
                  <a:gd name="T54" fmla="*/ 5358 w 8573"/>
                  <a:gd name="T55" fmla="*/ 6429 h 10000"/>
                  <a:gd name="T56" fmla="*/ 5046 w 8573"/>
                  <a:gd name="T57" fmla="*/ 5670 h 10000"/>
                  <a:gd name="T58" fmla="*/ 4287 w 8573"/>
                  <a:gd name="T59" fmla="*/ 5357 h 10000"/>
                  <a:gd name="T60" fmla="*/ 3528 w 8573"/>
                  <a:gd name="T61" fmla="*/ 5670 h 10000"/>
                  <a:gd name="T62" fmla="*/ 3216 w 8573"/>
                  <a:gd name="T63" fmla="*/ 6429 h 10000"/>
                  <a:gd name="T64" fmla="*/ 3528 w 8573"/>
                  <a:gd name="T65" fmla="*/ 7188 h 10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573" h="10000">
                    <a:moveTo>
                      <a:pt x="6073" y="0"/>
                    </a:moveTo>
                    <a:cubicBezTo>
                      <a:pt x="6761" y="0"/>
                      <a:pt x="7351" y="174"/>
                      <a:pt x="7840" y="521"/>
                    </a:cubicBezTo>
                    <a:cubicBezTo>
                      <a:pt x="8330" y="869"/>
                      <a:pt x="8573" y="1290"/>
                      <a:pt x="8573" y="1785"/>
                    </a:cubicBezTo>
                    <a:lnTo>
                      <a:pt x="8573" y="6785"/>
                    </a:lnTo>
                    <a:cubicBezTo>
                      <a:pt x="8573" y="7269"/>
                      <a:pt x="8340" y="7682"/>
                      <a:pt x="7873" y="8024"/>
                    </a:cubicBezTo>
                    <a:cubicBezTo>
                      <a:pt x="7406" y="8366"/>
                      <a:pt x="6838" y="8545"/>
                      <a:pt x="6167" y="8565"/>
                    </a:cubicBezTo>
                    <a:lnTo>
                      <a:pt x="7356" y="9693"/>
                    </a:lnTo>
                    <a:cubicBezTo>
                      <a:pt x="7416" y="9749"/>
                      <a:pt x="7430" y="9813"/>
                      <a:pt x="7400" y="9888"/>
                    </a:cubicBezTo>
                    <a:cubicBezTo>
                      <a:pt x="7370" y="9961"/>
                      <a:pt x="7313" y="10000"/>
                      <a:pt x="7232" y="10000"/>
                    </a:cubicBezTo>
                    <a:lnTo>
                      <a:pt x="1341" y="10000"/>
                    </a:lnTo>
                    <a:cubicBezTo>
                      <a:pt x="1258" y="10000"/>
                      <a:pt x="1203" y="9961"/>
                      <a:pt x="1173" y="9888"/>
                    </a:cubicBezTo>
                    <a:cubicBezTo>
                      <a:pt x="1143" y="9814"/>
                      <a:pt x="1158" y="9749"/>
                      <a:pt x="1217" y="9693"/>
                    </a:cubicBezTo>
                    <a:lnTo>
                      <a:pt x="2406" y="8565"/>
                    </a:lnTo>
                    <a:cubicBezTo>
                      <a:pt x="1735" y="8546"/>
                      <a:pt x="1168" y="8366"/>
                      <a:pt x="700" y="8024"/>
                    </a:cubicBezTo>
                    <a:cubicBezTo>
                      <a:pt x="232" y="7681"/>
                      <a:pt x="0" y="7270"/>
                      <a:pt x="0" y="6785"/>
                    </a:cubicBezTo>
                    <a:lnTo>
                      <a:pt x="0" y="1786"/>
                    </a:lnTo>
                    <a:cubicBezTo>
                      <a:pt x="0" y="1291"/>
                      <a:pt x="243" y="870"/>
                      <a:pt x="733" y="523"/>
                    </a:cubicBezTo>
                    <a:cubicBezTo>
                      <a:pt x="1223" y="175"/>
                      <a:pt x="1811" y="1"/>
                      <a:pt x="2500" y="1"/>
                    </a:cubicBezTo>
                    <a:lnTo>
                      <a:pt x="6073" y="0"/>
                    </a:lnTo>
                    <a:close/>
                    <a:moveTo>
                      <a:pt x="7501" y="4286"/>
                    </a:moveTo>
                    <a:lnTo>
                      <a:pt x="7501" y="1429"/>
                    </a:lnTo>
                    <a:lnTo>
                      <a:pt x="1073" y="1429"/>
                    </a:lnTo>
                    <a:lnTo>
                      <a:pt x="1073" y="4285"/>
                    </a:lnTo>
                    <a:lnTo>
                      <a:pt x="7501" y="4286"/>
                    </a:lnTo>
                    <a:close/>
                    <a:moveTo>
                      <a:pt x="3528" y="7188"/>
                    </a:moveTo>
                    <a:cubicBezTo>
                      <a:pt x="3736" y="7396"/>
                      <a:pt x="3990" y="7500"/>
                      <a:pt x="4287" y="7500"/>
                    </a:cubicBezTo>
                    <a:cubicBezTo>
                      <a:pt x="4584" y="7500"/>
                      <a:pt x="4837" y="7395"/>
                      <a:pt x="5046" y="7188"/>
                    </a:cubicBezTo>
                    <a:cubicBezTo>
                      <a:pt x="5253" y="6980"/>
                      <a:pt x="5358" y="6726"/>
                      <a:pt x="5358" y="6429"/>
                    </a:cubicBezTo>
                    <a:cubicBezTo>
                      <a:pt x="5358" y="6131"/>
                      <a:pt x="5253" y="5879"/>
                      <a:pt x="5046" y="5670"/>
                    </a:cubicBezTo>
                    <a:cubicBezTo>
                      <a:pt x="4837" y="5462"/>
                      <a:pt x="4585" y="5357"/>
                      <a:pt x="4287" y="5357"/>
                    </a:cubicBezTo>
                    <a:cubicBezTo>
                      <a:pt x="3989" y="5357"/>
                      <a:pt x="3737" y="5462"/>
                      <a:pt x="3528" y="5670"/>
                    </a:cubicBezTo>
                    <a:cubicBezTo>
                      <a:pt x="3320" y="5879"/>
                      <a:pt x="3216" y="6131"/>
                      <a:pt x="3216" y="6429"/>
                    </a:cubicBezTo>
                    <a:cubicBezTo>
                      <a:pt x="3216" y="6726"/>
                      <a:pt x="3320" y="6980"/>
                      <a:pt x="3528" y="718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>
                  <a:lnSpc>
                    <a:spcPct val="120000"/>
                  </a:lnSpc>
                </a:pPr>
              </a:p>
            </p:txBody>
          </p:sp>
        </p:grpSp>
        <p:grpSp>
          <p:nvGrpSpPr>
            <p:cNvPr id="4" name="组合 3" descr="d3b6c6f1-3e04-484a-9b49-99b21889396d"/>
            <p:cNvGrpSpPr/>
            <p:nvPr/>
          </p:nvGrpSpPr>
          <p:grpSpPr>
            <a:xfrm>
              <a:off x="3909972" y="3490815"/>
              <a:ext cx="7608928" cy="1466464"/>
              <a:chOff x="3909972" y="3490815"/>
              <a:chExt cx="7608928" cy="1466464"/>
            </a:xfrm>
          </p:grpSpPr>
          <p:sp>
            <p:nvSpPr>
              <p:cNvPr id="17" name="ComponentBackground2" descr="79949384-c696-449d-84c2-6f2bffbc52f7"/>
              <p:cNvSpPr/>
              <p:nvPr/>
            </p:nvSpPr>
            <p:spPr>
              <a:xfrm>
                <a:off x="6824854" y="4222879"/>
                <a:ext cx="4694046" cy="7344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6350">
                <a:noFill/>
              </a:ln>
              <a:effectLst>
                <a:outerShdw blurRad="127000" dist="50800" dir="5400000" algn="ctr" rotWithShape="0">
                  <a:schemeClr val="bg2">
                    <a:lumMod val="75000"/>
                    <a:alpha val="1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l">
                  <a:lnSpc>
                    <a:spcPct val="120000"/>
                  </a:lnSpc>
                </a:pPr>
              </a:p>
            </p:txBody>
          </p:sp>
          <p:cxnSp>
            <p:nvCxnSpPr>
              <p:cNvPr id="14" name="Linee2" descr="0a72ec8c-a97b-4311-99e1-e0333c1d38cf"/>
              <p:cNvCxnSpPr>
                <a:stCxn id="45" idx="3"/>
                <a:endCxn id="17" idx="1"/>
              </p:cNvCxnSpPr>
              <p:nvPr/>
            </p:nvCxnSpPr>
            <p:spPr>
              <a:xfrm flipV="true">
                <a:off x="6504924" y="4590079"/>
                <a:ext cx="319930" cy="197"/>
              </a:xfrm>
              <a:prstGeom prst="straightConnector1">
                <a:avLst/>
              </a:prstGeom>
              <a:noFill/>
              <a:ln w="6350">
                <a:solidFill>
                  <a:schemeClr val="tx2">
                    <a:alpha val="50000"/>
                  </a:schemeClr>
                </a:solidFill>
                <a:beve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9" name="Line2" descr="7b3e94b9-682d-4ef5-a872-05d636649167"/>
              <p:cNvCxnSpPr>
                <a:stCxn id="22" idx="6"/>
                <a:endCxn id="45" idx="1"/>
              </p:cNvCxnSpPr>
              <p:nvPr/>
            </p:nvCxnSpPr>
            <p:spPr>
              <a:xfrm>
                <a:off x="3909972" y="3490815"/>
                <a:ext cx="460643" cy="1099461"/>
              </a:xfrm>
              <a:prstGeom prst="bentConnector3">
                <a:avLst/>
              </a:prstGeom>
              <a:noFill/>
              <a:ln w="6350">
                <a:solidFill>
                  <a:schemeClr val="tx2">
                    <a:alpha val="50000"/>
                  </a:schemeClr>
                </a:solidFill>
                <a:bevel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7" name="Text2" descr="8a816eba-2e83-4167-8586-bd8bb61bb6f7"/>
              <p:cNvSpPr txBox="true"/>
              <p:nvPr/>
            </p:nvSpPr>
            <p:spPr>
              <a:xfrm>
                <a:off x="7678795" y="4355782"/>
                <a:ext cx="3820917" cy="468988"/>
              </a:xfrm>
              <a:prstGeom prst="rect">
                <a:avLst/>
              </a:prstGeom>
              <a:noFill/>
              <a:effectLst/>
            </p:spPr>
            <p:txBody>
              <a:bodyPr wrap="square" lIns="53950" tIns="26975" rIns="53950" bIns="26975" rtlCol="0" anchor="ctr" anchorCtr="false">
                <a:normAutofit fontScale="92500"/>
              </a:bodyPr>
              <a:lstStyle>
                <a:defPPr>
                  <a:defRPr lang="zh-CN"/>
                </a:defPPr>
                <a:lvl1pPr algn="ctr">
                  <a:defRPr>
                    <a:solidFill>
                      <a:schemeClr val="bg1"/>
                    </a:solidFill>
                    <a:latin typeface="汉仪雅酷黑 55W" panose="020B0504020202020204" pitchFamily="34" charset="-122"/>
                    <a:ea typeface="汉仪雅酷黑 55W" panose="020B0504020202020204" pitchFamily="34" charset="-122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3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贯彻习近平总书记指示和上级要求，忠诚担当抓落实。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49" name="IconBackground2" descr="d8b515ab-2691-4dfc-a70c-2a26f06e06f5"/>
              <p:cNvSpPr/>
              <p:nvPr/>
            </p:nvSpPr>
            <p:spPr>
              <a:xfrm>
                <a:off x="6969588" y="4287027"/>
                <a:ext cx="606499" cy="606499"/>
              </a:xfrm>
              <a:prstGeom prst="ellipse">
                <a:avLst/>
              </a:prstGeom>
              <a:gradFill flip="none" rotWithShape="true">
                <a:gsLst>
                  <a:gs pos="0">
                    <a:schemeClr val="dk2">
                      <a:lumMod val="60000"/>
                      <a:lumOff val="40000"/>
                    </a:schemeClr>
                  </a:gs>
                  <a:gs pos="50000">
                    <a:schemeClr val="dk2">
                      <a:lumMod val="100000"/>
                    </a:schemeClr>
                  </a:gs>
                </a:gsLst>
                <a:lin ang="2700000" scaled="false"/>
                <a:tileRect/>
              </a:gradFill>
            </p:spPr>
            <p:txBody>
              <a:bodyPr wrap="square" lIns="108000" tIns="108000" rIns="108000" bIns="108000" rtlCol="0" anchor="ctr" anchorCtr="false">
                <a:normAutofit fontScale="77500" lnSpcReduction="20000"/>
              </a:bodyPr>
              <a:lstStyle/>
              <a:p>
                <a:pPr algn="ctr">
                  <a:lnSpc>
                    <a:spcPct val="96000"/>
                  </a:lnSpc>
                </a:pPr>
              </a:p>
            </p:txBody>
          </p:sp>
          <p:sp>
            <p:nvSpPr>
              <p:cNvPr id="45" name="Bullet2" descr="7df8d8c6-1e95-49b4-9938-ac1db8448c49"/>
              <p:cNvSpPr/>
              <p:nvPr/>
            </p:nvSpPr>
            <p:spPr>
              <a:xfrm>
                <a:off x="4370615" y="4223273"/>
                <a:ext cx="2134309" cy="734006"/>
              </a:xfrm>
              <a:prstGeom prst="roundRect">
                <a:avLst>
                  <a:gd name="adj" fmla="val 50000"/>
                </a:avLst>
              </a:prstGeom>
              <a:gradFill flip="none" rotWithShape="true">
                <a:gsLst>
                  <a:gs pos="0">
                    <a:schemeClr val="dk2">
                      <a:lumMod val="60000"/>
                      <a:lumOff val="40000"/>
                    </a:schemeClr>
                  </a:gs>
                  <a:gs pos="50000">
                    <a:schemeClr val="dk2">
                      <a:lumMod val="100000"/>
                    </a:schemeClr>
                  </a:gs>
                </a:gsLst>
                <a:lin ang="2700000" scaled="false"/>
                <a:tileRect/>
              </a:gradFill>
            </p:spPr>
            <p:txBody>
              <a:bodyPr wrap="square" lIns="108000" tIns="108000" rIns="108000" bIns="108000" rtlCol="0" anchor="ctr" anchorCtr="fals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sz="1600" b="1" i="0" u="none">
                    <a:solidFill>
                      <a:srgbClr val="FFFFFF"/>
                    </a:solidFill>
                    <a:ea typeface="微软雅黑"/>
                  </a:rPr>
                  <a:t>落实决策部署</a:t>
                </a:r>
                <a:endParaRPr lang="en-US" sz="16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71" name="Icon2" descr="49c05464-9ce4-4dd7-bffc-315d183f3a08"/>
              <p:cNvSpPr/>
              <p:nvPr/>
            </p:nvSpPr>
            <p:spPr>
              <a:xfrm>
                <a:off x="7144804" y="4479310"/>
                <a:ext cx="256067" cy="221932"/>
              </a:xfrm>
              <a:custGeom>
                <a:avLst/>
                <a:gdLst>
                  <a:gd name="T0" fmla="*/ 8666 w 10000"/>
                  <a:gd name="T1" fmla="*/ 1334 h 8668"/>
                  <a:gd name="T2" fmla="*/ 9609 w 10000"/>
                  <a:gd name="T3" fmla="*/ 1725 h 8668"/>
                  <a:gd name="T4" fmla="*/ 10000 w 10000"/>
                  <a:gd name="T5" fmla="*/ 2668 h 8668"/>
                  <a:gd name="T6" fmla="*/ 10000 w 10000"/>
                  <a:gd name="T7" fmla="*/ 7334 h 8668"/>
                  <a:gd name="T8" fmla="*/ 9609 w 10000"/>
                  <a:gd name="T9" fmla="*/ 8277 h 8668"/>
                  <a:gd name="T10" fmla="*/ 8666 w 10000"/>
                  <a:gd name="T11" fmla="*/ 8668 h 8668"/>
                  <a:gd name="T12" fmla="*/ 1334 w 10000"/>
                  <a:gd name="T13" fmla="*/ 8668 h 8668"/>
                  <a:gd name="T14" fmla="*/ 391 w 10000"/>
                  <a:gd name="T15" fmla="*/ 8277 h 8668"/>
                  <a:gd name="T16" fmla="*/ 0 w 10000"/>
                  <a:gd name="T17" fmla="*/ 7334 h 8668"/>
                  <a:gd name="T18" fmla="*/ 0 w 10000"/>
                  <a:gd name="T19" fmla="*/ 2667 h 8668"/>
                  <a:gd name="T20" fmla="*/ 391 w 10000"/>
                  <a:gd name="T21" fmla="*/ 1724 h 8668"/>
                  <a:gd name="T22" fmla="*/ 1334 w 10000"/>
                  <a:gd name="T23" fmla="*/ 1333 h 8668"/>
                  <a:gd name="T24" fmla="*/ 2501 w 10000"/>
                  <a:gd name="T25" fmla="*/ 1333 h 8668"/>
                  <a:gd name="T26" fmla="*/ 2766 w 10000"/>
                  <a:gd name="T27" fmla="*/ 625 h 8668"/>
                  <a:gd name="T28" fmla="*/ 3129 w 10000"/>
                  <a:gd name="T29" fmla="*/ 185 h 8668"/>
                  <a:gd name="T30" fmla="*/ 3668 w 10000"/>
                  <a:gd name="T31" fmla="*/ 0 h 8668"/>
                  <a:gd name="T32" fmla="*/ 6334 w 10000"/>
                  <a:gd name="T33" fmla="*/ 0 h 8668"/>
                  <a:gd name="T34" fmla="*/ 6873 w 10000"/>
                  <a:gd name="T35" fmla="*/ 185 h 8668"/>
                  <a:gd name="T36" fmla="*/ 7235 w 10000"/>
                  <a:gd name="T37" fmla="*/ 625 h 8668"/>
                  <a:gd name="T38" fmla="*/ 7500 w 10000"/>
                  <a:gd name="T39" fmla="*/ 1333 h 8668"/>
                  <a:gd name="T40" fmla="*/ 8669 w 10000"/>
                  <a:gd name="T41" fmla="*/ 1333 h 8668"/>
                  <a:gd name="T42" fmla="*/ 8669 w 10000"/>
                  <a:gd name="T43" fmla="*/ 1334 h 8668"/>
                  <a:gd name="T44" fmla="*/ 8666 w 10000"/>
                  <a:gd name="T45" fmla="*/ 1334 h 8668"/>
                  <a:gd name="T46" fmla="*/ 3353 w 10000"/>
                  <a:gd name="T47" fmla="*/ 6648 h 8668"/>
                  <a:gd name="T48" fmla="*/ 5000 w 10000"/>
                  <a:gd name="T49" fmla="*/ 7333 h 8668"/>
                  <a:gd name="T50" fmla="*/ 6647 w 10000"/>
                  <a:gd name="T51" fmla="*/ 6648 h 8668"/>
                  <a:gd name="T52" fmla="*/ 7332 w 10000"/>
                  <a:gd name="T53" fmla="*/ 5000 h 8668"/>
                  <a:gd name="T54" fmla="*/ 6647 w 10000"/>
                  <a:gd name="T55" fmla="*/ 3353 h 8668"/>
                  <a:gd name="T56" fmla="*/ 5000 w 10000"/>
                  <a:gd name="T57" fmla="*/ 2668 h 8668"/>
                  <a:gd name="T58" fmla="*/ 3352 w 10000"/>
                  <a:gd name="T59" fmla="*/ 3353 h 8668"/>
                  <a:gd name="T60" fmla="*/ 2667 w 10000"/>
                  <a:gd name="T61" fmla="*/ 5000 h 8668"/>
                  <a:gd name="T62" fmla="*/ 3353 w 10000"/>
                  <a:gd name="T63" fmla="*/ 6648 h 8668"/>
                  <a:gd name="T64" fmla="*/ 3941 w 10000"/>
                  <a:gd name="T65" fmla="*/ 3940 h 8668"/>
                  <a:gd name="T66" fmla="*/ 5000 w 10000"/>
                  <a:gd name="T67" fmla="*/ 3500 h 8668"/>
                  <a:gd name="T68" fmla="*/ 6059 w 10000"/>
                  <a:gd name="T69" fmla="*/ 3940 h 8668"/>
                  <a:gd name="T70" fmla="*/ 6499 w 10000"/>
                  <a:gd name="T71" fmla="*/ 4999 h 8668"/>
                  <a:gd name="T72" fmla="*/ 6059 w 10000"/>
                  <a:gd name="T73" fmla="*/ 6058 h 8668"/>
                  <a:gd name="T74" fmla="*/ 5000 w 10000"/>
                  <a:gd name="T75" fmla="*/ 6498 h 8668"/>
                  <a:gd name="T76" fmla="*/ 3941 w 10000"/>
                  <a:gd name="T77" fmla="*/ 6058 h 8668"/>
                  <a:gd name="T78" fmla="*/ 3501 w 10000"/>
                  <a:gd name="T79" fmla="*/ 4999 h 8668"/>
                  <a:gd name="T80" fmla="*/ 3941 w 10000"/>
                  <a:gd name="T81" fmla="*/ 3940 h 8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000" h="8668">
                    <a:moveTo>
                      <a:pt x="8666" y="1334"/>
                    </a:moveTo>
                    <a:cubicBezTo>
                      <a:pt x="9034" y="1334"/>
                      <a:pt x="9349" y="1464"/>
                      <a:pt x="9609" y="1725"/>
                    </a:cubicBezTo>
                    <a:cubicBezTo>
                      <a:pt x="9870" y="1987"/>
                      <a:pt x="10000" y="2299"/>
                      <a:pt x="10000" y="2668"/>
                    </a:cubicBezTo>
                    <a:lnTo>
                      <a:pt x="10000" y="7334"/>
                    </a:lnTo>
                    <a:cubicBezTo>
                      <a:pt x="10000" y="7702"/>
                      <a:pt x="9870" y="8017"/>
                      <a:pt x="9609" y="8277"/>
                    </a:cubicBezTo>
                    <a:cubicBezTo>
                      <a:pt x="9348" y="8538"/>
                      <a:pt x="9035" y="8668"/>
                      <a:pt x="8666" y="8668"/>
                    </a:cubicBezTo>
                    <a:lnTo>
                      <a:pt x="1334" y="8668"/>
                    </a:lnTo>
                    <a:cubicBezTo>
                      <a:pt x="966" y="8668"/>
                      <a:pt x="651" y="8538"/>
                      <a:pt x="391" y="8277"/>
                    </a:cubicBezTo>
                    <a:cubicBezTo>
                      <a:pt x="131" y="8015"/>
                      <a:pt x="0" y="7703"/>
                      <a:pt x="0" y="7334"/>
                    </a:cubicBezTo>
                    <a:lnTo>
                      <a:pt x="0" y="2667"/>
                    </a:lnTo>
                    <a:cubicBezTo>
                      <a:pt x="0" y="2299"/>
                      <a:pt x="130" y="1984"/>
                      <a:pt x="391" y="1724"/>
                    </a:cubicBezTo>
                    <a:cubicBezTo>
                      <a:pt x="653" y="1464"/>
                      <a:pt x="965" y="1333"/>
                      <a:pt x="1334" y="1333"/>
                    </a:cubicBezTo>
                    <a:lnTo>
                      <a:pt x="2501" y="1333"/>
                    </a:lnTo>
                    <a:lnTo>
                      <a:pt x="2766" y="625"/>
                    </a:lnTo>
                    <a:cubicBezTo>
                      <a:pt x="2831" y="455"/>
                      <a:pt x="2954" y="308"/>
                      <a:pt x="3129" y="185"/>
                    </a:cubicBezTo>
                    <a:cubicBezTo>
                      <a:pt x="3304" y="63"/>
                      <a:pt x="3484" y="0"/>
                      <a:pt x="3668" y="0"/>
                    </a:cubicBezTo>
                    <a:lnTo>
                      <a:pt x="6334" y="0"/>
                    </a:lnTo>
                    <a:cubicBezTo>
                      <a:pt x="6519" y="0"/>
                      <a:pt x="6698" y="62"/>
                      <a:pt x="6873" y="185"/>
                    </a:cubicBezTo>
                    <a:cubicBezTo>
                      <a:pt x="7048" y="308"/>
                      <a:pt x="7169" y="455"/>
                      <a:pt x="7235" y="625"/>
                    </a:cubicBezTo>
                    <a:lnTo>
                      <a:pt x="7500" y="1333"/>
                    </a:lnTo>
                    <a:lnTo>
                      <a:pt x="8669" y="1333"/>
                    </a:lnTo>
                    <a:lnTo>
                      <a:pt x="8669" y="1334"/>
                    </a:lnTo>
                    <a:lnTo>
                      <a:pt x="8666" y="1334"/>
                    </a:lnTo>
                    <a:close/>
                    <a:moveTo>
                      <a:pt x="3353" y="6648"/>
                    </a:moveTo>
                    <a:cubicBezTo>
                      <a:pt x="3809" y="7104"/>
                      <a:pt x="4359" y="7333"/>
                      <a:pt x="5000" y="7333"/>
                    </a:cubicBezTo>
                    <a:cubicBezTo>
                      <a:pt x="5643" y="7333"/>
                      <a:pt x="6191" y="7104"/>
                      <a:pt x="6647" y="6648"/>
                    </a:cubicBezTo>
                    <a:cubicBezTo>
                      <a:pt x="7104" y="6192"/>
                      <a:pt x="7332" y="5642"/>
                      <a:pt x="7332" y="5000"/>
                    </a:cubicBezTo>
                    <a:cubicBezTo>
                      <a:pt x="7332" y="4358"/>
                      <a:pt x="7104" y="3809"/>
                      <a:pt x="6647" y="3353"/>
                    </a:cubicBezTo>
                    <a:cubicBezTo>
                      <a:pt x="6191" y="2896"/>
                      <a:pt x="5641" y="2668"/>
                      <a:pt x="5000" y="2668"/>
                    </a:cubicBezTo>
                    <a:cubicBezTo>
                      <a:pt x="4359" y="2668"/>
                      <a:pt x="3809" y="2896"/>
                      <a:pt x="3352" y="3353"/>
                    </a:cubicBezTo>
                    <a:cubicBezTo>
                      <a:pt x="2896" y="3809"/>
                      <a:pt x="2667" y="4359"/>
                      <a:pt x="2667" y="5000"/>
                    </a:cubicBezTo>
                    <a:cubicBezTo>
                      <a:pt x="2667" y="5641"/>
                      <a:pt x="2895" y="6191"/>
                      <a:pt x="3353" y="6648"/>
                    </a:cubicBezTo>
                    <a:close/>
                    <a:moveTo>
                      <a:pt x="3941" y="3940"/>
                    </a:moveTo>
                    <a:cubicBezTo>
                      <a:pt x="4235" y="3647"/>
                      <a:pt x="4588" y="3500"/>
                      <a:pt x="5000" y="3500"/>
                    </a:cubicBezTo>
                    <a:cubicBezTo>
                      <a:pt x="5413" y="3500"/>
                      <a:pt x="5766" y="3647"/>
                      <a:pt x="6059" y="3940"/>
                    </a:cubicBezTo>
                    <a:cubicBezTo>
                      <a:pt x="6353" y="4234"/>
                      <a:pt x="6499" y="4587"/>
                      <a:pt x="6499" y="4999"/>
                    </a:cubicBezTo>
                    <a:cubicBezTo>
                      <a:pt x="6499" y="5412"/>
                      <a:pt x="6353" y="5765"/>
                      <a:pt x="6059" y="6058"/>
                    </a:cubicBezTo>
                    <a:cubicBezTo>
                      <a:pt x="5765" y="6352"/>
                      <a:pt x="5413" y="6498"/>
                      <a:pt x="5000" y="6498"/>
                    </a:cubicBezTo>
                    <a:cubicBezTo>
                      <a:pt x="4588" y="6498"/>
                      <a:pt x="4234" y="6352"/>
                      <a:pt x="3941" y="6058"/>
                    </a:cubicBezTo>
                    <a:cubicBezTo>
                      <a:pt x="3648" y="5764"/>
                      <a:pt x="3501" y="5412"/>
                      <a:pt x="3501" y="4999"/>
                    </a:cubicBezTo>
                    <a:cubicBezTo>
                      <a:pt x="3501" y="4587"/>
                      <a:pt x="3648" y="4234"/>
                      <a:pt x="3941" y="394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>
                  <a:lnSpc>
                    <a:spcPct val="120000"/>
                  </a:lnSpc>
                </a:pPr>
              </a:p>
            </p:txBody>
          </p:sp>
        </p:grp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依法行政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4" name="1907a899-b5bc-44e1-8150-492847ebdd49.source.3.zh-Hans.pptx" descr="f4b9ec97-1167-4b4d-9209-8559fb6ddc3d"/>
          <p:cNvGrpSpPr/>
          <p:nvPr/>
        </p:nvGrpSpPr>
        <p:grpSpPr>
          <a:xfrm>
            <a:off x="660400" y="1130300"/>
            <a:ext cx="10858500" cy="4482814"/>
            <a:chOff x="660400" y="1130300"/>
            <a:chExt cx="10858500" cy="4482814"/>
          </a:xfrm>
        </p:grpSpPr>
        <p:sp>
          <p:nvSpPr>
            <p:cNvPr id="20" name="Title" descr="d9c7e13b-4919-465a-b8a2-57e705977ab3"/>
            <p:cNvSpPr/>
            <p:nvPr/>
          </p:nvSpPr>
          <p:spPr>
            <a:xfrm>
              <a:off x="660400" y="1130300"/>
              <a:ext cx="10858500" cy="708430"/>
            </a:xfrm>
            <a:prstGeom prst="rect">
              <a:avLst/>
            </a:prstGeom>
          </p:spPr>
          <p:txBody>
            <a:bodyPr wrap="square" lIns="91440" tIns="45720" rIns="91440" bIns="4572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推进法治建设，规范政府行政行为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30" name="组合 29" descr="2f1b47bf-f3a7-4924-b501-bec20526343a"/>
            <p:cNvGrpSpPr/>
            <p:nvPr/>
          </p:nvGrpSpPr>
          <p:grpSpPr>
            <a:xfrm>
              <a:off x="673100" y="2394000"/>
              <a:ext cx="3494616" cy="3219114"/>
              <a:chOff x="673100" y="2394000"/>
              <a:chExt cx="3494616" cy="3219114"/>
            </a:xfrm>
          </p:grpSpPr>
          <p:sp>
            <p:nvSpPr>
              <p:cNvPr id="11" name="ComponentBackground1" descr="a9f00c06-0642-4cd6-a69a-df505f86108e"/>
              <p:cNvSpPr/>
              <p:nvPr/>
            </p:nvSpPr>
            <p:spPr bwMode="auto">
              <a:xfrm>
                <a:off x="673100" y="2394000"/>
                <a:ext cx="3494616" cy="3219114"/>
              </a:xfrm>
              <a:prstGeom prst="roundRect">
                <a:avLst>
                  <a:gd name="adj" fmla="val 6684"/>
                </a:avLst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anchor="t" anchorCtr="true" forceAA="false" compatLnSpc="true">
                <a:normAutofit/>
              </a:bodyPr>
              <a:lstStyle/>
              <a:p>
                <a:pPr algn="ctr"/>
              </a:p>
            </p:txBody>
          </p:sp>
          <p:sp>
            <p:nvSpPr>
              <p:cNvPr id="12" name="Text1" descr="1ee6f180-be45-4a1a-80e9-2098ad7889df"/>
              <p:cNvSpPr/>
              <p:nvPr/>
            </p:nvSpPr>
            <p:spPr bwMode="auto">
              <a:xfrm>
                <a:off x="829169" y="4170199"/>
                <a:ext cx="3182478" cy="1339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依法接受人大、政协等监督，认真办理议案、提案。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3" name="Bullet1" descr="dd02444e-8825-4d3e-a83d-1883870ff191"/>
              <p:cNvSpPr txBox="true"/>
              <p:nvPr/>
            </p:nvSpPr>
            <p:spPr bwMode="auto">
              <a:xfrm>
                <a:off x="829169" y="3504967"/>
                <a:ext cx="3182478" cy="665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接受各方监督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1" name="Number1" descr="7d513597-d006-4bc2-8536-0e75c02cdc87"/>
              <p:cNvSpPr/>
              <p:nvPr/>
            </p:nvSpPr>
            <p:spPr>
              <a:xfrm>
                <a:off x="3068608" y="2463572"/>
                <a:ext cx="1041394" cy="104139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false">
                <a:normAutofit/>
              </a:bodyPr>
              <a:lstStyle/>
              <a:p>
                <a:pPr algn="ctr"/>
                <a:r>
                  <a:rPr lang="en-US" sz="2400" b="1" i="0" u="none">
                    <a:solidFill>
                      <a:srgbClr val="FFFFFF"/>
                    </a:solidFill>
                    <a:latin typeface="Arial"/>
                  </a:rPr>
                  <a:t>01</a:t>
                </a:r>
                <a:endParaRPr lang="en-US" sz="24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31" name="组合 30" descr="0cab7899-b034-4484-95c2-ebc7652b9669"/>
            <p:cNvGrpSpPr/>
            <p:nvPr/>
          </p:nvGrpSpPr>
          <p:grpSpPr>
            <a:xfrm>
              <a:off x="4329078" y="2394000"/>
              <a:ext cx="3494616" cy="3219114"/>
              <a:chOff x="4329078" y="2394000"/>
              <a:chExt cx="3494616" cy="3219114"/>
            </a:xfrm>
          </p:grpSpPr>
          <p:sp>
            <p:nvSpPr>
              <p:cNvPr id="22" name="ComponentBackground2" descr="a3975c43-044c-42fc-a39c-7e8291dda494"/>
              <p:cNvSpPr/>
              <p:nvPr/>
            </p:nvSpPr>
            <p:spPr bwMode="auto">
              <a:xfrm>
                <a:off x="4329078" y="2394000"/>
                <a:ext cx="3494616" cy="3219114"/>
              </a:xfrm>
              <a:prstGeom prst="roundRect">
                <a:avLst>
                  <a:gd name="adj" fmla="val 6684"/>
                </a:avLst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anchor="t" anchorCtr="true" forceAA="false" compatLnSpc="true">
                <a:normAutofit/>
              </a:bodyPr>
              <a:lstStyle/>
              <a:p>
                <a:pPr algn="ctr"/>
              </a:p>
            </p:txBody>
          </p:sp>
          <p:sp>
            <p:nvSpPr>
              <p:cNvPr id="23" name="Text2" descr="9f48f79a-1d25-4fec-958e-1bd9643f07de"/>
              <p:cNvSpPr/>
              <p:nvPr/>
            </p:nvSpPr>
            <p:spPr bwMode="auto">
              <a:xfrm>
                <a:off x="4485147" y="4170199"/>
                <a:ext cx="3182478" cy="1339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落实决策程序，深化府院联动，做好行政复议和政务公开。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4" name="Bullet2" descr="2ac3d7c3-eced-4814-ac7e-be1f5800d59d"/>
              <p:cNvSpPr txBox="true"/>
              <p:nvPr/>
            </p:nvSpPr>
            <p:spPr bwMode="auto">
              <a:xfrm>
                <a:off x="4485147" y="3504967"/>
                <a:ext cx="3182478" cy="665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推进法治政府建设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5" name="Number2" descr="5874e6f1-0508-47c6-9d38-775d311af18e"/>
              <p:cNvSpPr/>
              <p:nvPr/>
            </p:nvSpPr>
            <p:spPr>
              <a:xfrm>
                <a:off x="6724586" y="2463572"/>
                <a:ext cx="1041394" cy="1041394"/>
              </a:xfrm>
              <a:prstGeom prst="ellipse">
                <a:avLst/>
              </a:prstGeom>
              <a:solidFill>
                <a:schemeClr val="tx2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false">
                <a:normAutofit/>
              </a:bodyPr>
              <a:lstStyle/>
              <a:p>
                <a:pPr algn="ctr"/>
                <a:r>
                  <a:rPr lang="en-US" sz="2400" b="1" i="0" u="none">
                    <a:solidFill>
                      <a:srgbClr val="FFFFFF"/>
                    </a:solidFill>
                    <a:latin typeface="Arial"/>
                  </a:rPr>
                  <a:t>02</a:t>
                </a:r>
                <a:endParaRPr lang="en-US" sz="24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32" name="组合 31" descr="cf36faf6-f220-413e-aaeb-2b20ecccec96"/>
            <p:cNvGrpSpPr/>
            <p:nvPr/>
          </p:nvGrpSpPr>
          <p:grpSpPr>
            <a:xfrm>
              <a:off x="8024284" y="2394000"/>
              <a:ext cx="3494616" cy="3219114"/>
              <a:chOff x="8024284" y="2394000"/>
              <a:chExt cx="3494616" cy="3219114"/>
            </a:xfrm>
          </p:grpSpPr>
          <p:sp>
            <p:nvSpPr>
              <p:cNvPr id="26" name="ComponentBackground3" descr="0993aa38-06bb-4d36-8283-e1534272ffd6"/>
              <p:cNvSpPr/>
              <p:nvPr/>
            </p:nvSpPr>
            <p:spPr bwMode="auto">
              <a:xfrm>
                <a:off x="8024284" y="2394000"/>
                <a:ext cx="3494616" cy="3219114"/>
              </a:xfrm>
              <a:prstGeom prst="roundRect">
                <a:avLst>
                  <a:gd name="adj" fmla="val 6684"/>
                </a:avLst>
              </a:prstGeom>
              <a:ln w="3175" cap="rnd">
                <a:solidFill>
                  <a:schemeClr val="tx2">
                    <a:alpha val="50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anchor="t" anchorCtr="true" forceAA="false" compatLnSpc="true">
                <a:normAutofit/>
              </a:bodyPr>
              <a:lstStyle/>
              <a:p>
                <a:pPr algn="ctr"/>
              </a:p>
            </p:txBody>
          </p:sp>
          <p:sp>
            <p:nvSpPr>
              <p:cNvPr id="27" name="Text3" descr="e5141c22-7a73-4720-bd65-393cbf148a56"/>
              <p:cNvSpPr/>
              <p:nvPr/>
            </p:nvSpPr>
            <p:spPr bwMode="auto">
              <a:xfrm>
                <a:off x="8180353" y="4170199"/>
                <a:ext cx="3182478" cy="1339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严格执法，推行柔性执法，让执法有力度有温度。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8" name="Bullet3" descr="81b4f570-76b0-4b65-8322-dc0781ee681e"/>
              <p:cNvSpPr txBox="true"/>
              <p:nvPr/>
            </p:nvSpPr>
            <p:spPr bwMode="auto">
              <a:xfrm>
                <a:off x="8180353" y="3504967"/>
                <a:ext cx="3182478" cy="665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规范公正文明执法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9" name="Number3" descr="bbb3a69f-4926-4da2-a074-723cbed79a2a"/>
              <p:cNvSpPr/>
              <p:nvPr/>
            </p:nvSpPr>
            <p:spPr>
              <a:xfrm>
                <a:off x="10419791" y="2463572"/>
                <a:ext cx="1041394" cy="1041394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 anchorCtr="false">
                <a:normAutofit/>
              </a:bodyPr>
              <a:lstStyle/>
              <a:p>
                <a:pPr algn="ctr"/>
                <a:r>
                  <a:rPr lang="en-US" sz="2400" b="1" i="0" u="none">
                    <a:solidFill>
                      <a:srgbClr val="FFFFFF"/>
                    </a:solidFill>
                    <a:latin typeface="Arial"/>
                  </a:rPr>
                  <a:t>03</a:t>
                </a:r>
                <a:endParaRPr lang="en-US" sz="24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转变作风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150" name="2432d5e0-3ab6-4045-9d8a-d814b7d09a5e.source.3.zh-Hans.pptx" descr="ff3b6351-faa5-4c7f-9ae4-bd943fe5eac9"/>
          <p:cNvGrpSpPr/>
          <p:nvPr/>
        </p:nvGrpSpPr>
        <p:grpSpPr>
          <a:xfrm>
            <a:off x="660400" y="1130300"/>
            <a:ext cx="11134052" cy="4739302"/>
            <a:chOff x="660400" y="1130300"/>
            <a:chExt cx="11134052" cy="4739302"/>
          </a:xfrm>
        </p:grpSpPr>
        <p:cxnSp>
          <p:nvCxnSpPr>
            <p:cNvPr id="108" name="ísļíḑe" descr="1eeaf4a0-edf5-4947-a171-a15b77cd8f85"/>
            <p:cNvCxnSpPr/>
            <p:nvPr/>
          </p:nvCxnSpPr>
          <p:spPr>
            <a:xfrm>
              <a:off x="660400" y="3986809"/>
              <a:ext cx="259202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iṥḻídè" descr="68c5d003-02d7-4b4c-a795-42a69381ed12"/>
            <p:cNvSpPr/>
            <p:nvPr/>
          </p:nvSpPr>
          <p:spPr>
            <a:xfrm>
              <a:off x="4325522" y="3882034"/>
              <a:ext cx="209550" cy="2095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 fontScale="25000" lnSpcReduction="20000"/>
            </a:bodyPr>
            <a:lstStyle/>
            <a:p>
              <a:pPr algn="ctr"/>
            </a:p>
          </p:txBody>
        </p:sp>
        <p:sp>
          <p:nvSpPr>
            <p:cNvPr id="110" name="ïṩḻíḑè" descr="ddffad64-d8c4-42a8-863e-87f46af7e259"/>
            <p:cNvSpPr/>
            <p:nvPr/>
          </p:nvSpPr>
          <p:spPr>
            <a:xfrm>
              <a:off x="4918336" y="3615334"/>
              <a:ext cx="742950" cy="742950"/>
            </a:xfrm>
            <a:prstGeom prst="arc">
              <a:avLst>
                <a:gd name="adj1" fmla="val 5443411"/>
                <a:gd name="adj2" fmla="val 10945048"/>
              </a:avLst>
            </a:prstGeom>
            <a:solidFill>
              <a:schemeClr val="bg1"/>
            </a:solidFill>
            <a:ln w="28575">
              <a:solidFill>
                <a:schemeClr val="accent2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1" name="îṣḷíḓê" descr="493eda90-2fc6-4a5a-92db-c00eb0485923"/>
            <p:cNvSpPr/>
            <p:nvPr/>
          </p:nvSpPr>
          <p:spPr>
            <a:xfrm>
              <a:off x="4918336" y="3615334"/>
              <a:ext cx="742950" cy="742950"/>
            </a:xfrm>
            <a:prstGeom prst="arc">
              <a:avLst>
                <a:gd name="adj1" fmla="val 16383431"/>
                <a:gd name="adj2" fmla="val 21595007"/>
              </a:avLst>
            </a:prstGeom>
            <a:solidFill>
              <a:schemeClr val="bg1"/>
            </a:solidFill>
            <a:ln w="28575">
              <a:solidFill>
                <a:schemeClr val="accent2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2" name="isľîḓè" descr="28ef7a27-c5a2-4859-8d64-50aa4ac99983"/>
            <p:cNvSpPr/>
            <p:nvPr/>
          </p:nvSpPr>
          <p:spPr>
            <a:xfrm>
              <a:off x="6637364" y="3615334"/>
              <a:ext cx="742950" cy="742950"/>
            </a:xfrm>
            <a:prstGeom prst="arc">
              <a:avLst>
                <a:gd name="adj1" fmla="val 5443411"/>
                <a:gd name="adj2" fmla="val 10945048"/>
              </a:avLst>
            </a:prstGeom>
            <a:solidFill>
              <a:schemeClr val="bg1"/>
            </a:solidFill>
            <a:ln w="28575">
              <a:solidFill>
                <a:schemeClr val="accent1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3" name="íṡ1ïḑè" descr="aa93707b-78e7-4f2c-bde3-cfab0738943c"/>
            <p:cNvSpPr/>
            <p:nvPr/>
          </p:nvSpPr>
          <p:spPr>
            <a:xfrm>
              <a:off x="6637364" y="3615334"/>
              <a:ext cx="742950" cy="742950"/>
            </a:xfrm>
            <a:prstGeom prst="arc">
              <a:avLst>
                <a:gd name="adj1" fmla="val 16383431"/>
                <a:gd name="adj2" fmla="val 21595007"/>
              </a:avLst>
            </a:prstGeom>
            <a:solidFill>
              <a:schemeClr val="bg1"/>
            </a:solidFill>
            <a:ln w="28575">
              <a:solidFill>
                <a:schemeClr val="accent1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6" name="îšḻïďê" descr="706e0942-c671-4c6f-9b67-675f947d5f33"/>
            <p:cNvSpPr/>
            <p:nvPr/>
          </p:nvSpPr>
          <p:spPr>
            <a:xfrm>
              <a:off x="3199308" y="3615334"/>
              <a:ext cx="742950" cy="742950"/>
            </a:xfrm>
            <a:prstGeom prst="arc">
              <a:avLst>
                <a:gd name="adj1" fmla="val 5443411"/>
                <a:gd name="adj2" fmla="val 10945048"/>
              </a:avLst>
            </a:prstGeom>
            <a:solidFill>
              <a:schemeClr val="bg1"/>
            </a:solidFill>
            <a:ln w="28575">
              <a:solidFill>
                <a:schemeClr val="accent1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7" name="ïṩḷiḓe" descr="9a86247a-1a26-4437-a998-4b43d53d14c1"/>
            <p:cNvSpPr/>
            <p:nvPr/>
          </p:nvSpPr>
          <p:spPr>
            <a:xfrm>
              <a:off x="3199308" y="3615334"/>
              <a:ext cx="742950" cy="742950"/>
            </a:xfrm>
            <a:prstGeom prst="arc">
              <a:avLst>
                <a:gd name="adj1" fmla="val 16383431"/>
                <a:gd name="adj2" fmla="val 21595007"/>
              </a:avLst>
            </a:prstGeom>
            <a:solidFill>
              <a:schemeClr val="bg1"/>
            </a:solidFill>
            <a:ln w="28575">
              <a:solidFill>
                <a:schemeClr val="accent1"/>
              </a:solidFill>
              <a:prstDash val="solid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18" name="ïṡḷîďè" descr="f0ed2f77-0a8f-4087-8346-4dff7d6618a3"/>
            <p:cNvSpPr/>
            <p:nvPr/>
          </p:nvSpPr>
          <p:spPr>
            <a:xfrm>
              <a:off x="6044550" y="3882034"/>
              <a:ext cx="209550" cy="2095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 anchorCtr="false">
              <a:normAutofit fontScale="25000" lnSpcReduction="20000"/>
            </a:bodyPr>
            <a:lstStyle/>
            <a:p>
              <a:pPr algn="ctr"/>
            </a:p>
          </p:txBody>
        </p:sp>
        <p:cxnSp>
          <p:nvCxnSpPr>
            <p:cNvPr id="120" name="ï$ḻiḋè" descr="65af5651-4e1f-499e-9635-78aeff3559d2"/>
            <p:cNvCxnSpPr>
              <a:endCxn id="109" idx="2"/>
            </p:cNvCxnSpPr>
            <p:nvPr/>
          </p:nvCxnSpPr>
          <p:spPr>
            <a:xfrm>
              <a:off x="3942258" y="3986809"/>
              <a:ext cx="383264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iṩļïḑe" descr="d7e00758-65d9-4b4d-8cca-5c629cb2d06d"/>
            <p:cNvCxnSpPr>
              <a:stCxn id="109" idx="6"/>
            </p:cNvCxnSpPr>
            <p:nvPr/>
          </p:nvCxnSpPr>
          <p:spPr>
            <a:xfrm>
              <a:off x="4535072" y="3986809"/>
              <a:ext cx="383595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iŝ1îḓé" descr="ae5bfa65-72ac-4cc2-83d4-c39fa0209a04"/>
            <p:cNvCxnSpPr>
              <a:stCxn id="111" idx="2"/>
              <a:endCxn id="118" idx="2"/>
            </p:cNvCxnSpPr>
            <p:nvPr/>
          </p:nvCxnSpPr>
          <p:spPr>
            <a:xfrm>
              <a:off x="5661286" y="3986269"/>
              <a:ext cx="383264" cy="54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îśļîḋè" descr="05666481-6be1-4148-9434-c2fb43391162"/>
            <p:cNvCxnSpPr>
              <a:stCxn id="118" idx="6"/>
            </p:cNvCxnSpPr>
            <p:nvPr/>
          </p:nvCxnSpPr>
          <p:spPr>
            <a:xfrm>
              <a:off x="6254100" y="3986809"/>
              <a:ext cx="383595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íṡľíḑè" descr="524c7bda-a0cd-4f14-81fe-0e1a72a496d2"/>
            <p:cNvCxnSpPr/>
            <p:nvPr/>
          </p:nvCxnSpPr>
          <p:spPr>
            <a:xfrm>
              <a:off x="7380314" y="3986269"/>
              <a:ext cx="4414138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itle" descr="ddf5d999-229c-4a95-99ba-d779efca68e8"/>
            <p:cNvSpPr txBox="true"/>
            <p:nvPr/>
          </p:nvSpPr>
          <p:spPr>
            <a:xfrm>
              <a:off x="660400" y="1130300"/>
              <a:ext cx="10858500" cy="765733"/>
            </a:xfrm>
            <a:prstGeom prst="rect">
              <a:avLst/>
            </a:prstGeom>
            <a:noFill/>
          </p:spPr>
          <p:txBody>
            <a:bodyPr vert="horz" wrap="square" rtlCol="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改进工作作风，提升政府工作效能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128" name="组合 127" descr="582e6778-8c61-4dc9-b5f4-1e5caab2f235"/>
            <p:cNvGrpSpPr/>
            <p:nvPr/>
          </p:nvGrpSpPr>
          <p:grpSpPr>
            <a:xfrm>
              <a:off x="3252427" y="1999241"/>
              <a:ext cx="2896898" cy="2172234"/>
              <a:chOff x="1480072" y="1999241"/>
              <a:chExt cx="2896898" cy="2172234"/>
            </a:xfrm>
          </p:grpSpPr>
          <p:cxnSp>
            <p:nvCxnSpPr>
              <p:cNvPr id="144" name="line1" descr="3908d74b-ce1f-4894-a446-397a6f38e696"/>
              <p:cNvCxnSpPr>
                <a:stCxn id="117" idx="0"/>
                <a:endCxn id="146" idx="1"/>
              </p:cNvCxnSpPr>
              <p:nvPr/>
            </p:nvCxnSpPr>
            <p:spPr>
              <a:xfrm flipV="true">
                <a:off x="1818240" y="2237416"/>
                <a:ext cx="7244" cy="1378447"/>
              </a:xfrm>
              <a:prstGeom prst="line">
                <a:avLst/>
              </a:prstGeom>
              <a:ln w="3175">
                <a:solidFill>
                  <a:schemeClr val="tx2">
                    <a:alpha val="50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1" descr="9bb35564-4467-4a3f-b0d0-a3abe9231167"/>
              <p:cNvSpPr txBox="true"/>
              <p:nvPr/>
            </p:nvSpPr>
            <p:spPr>
              <a:xfrm>
                <a:off x="1825484" y="2475591"/>
                <a:ext cx="2551486" cy="788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把实事求是贯穿工作，防止搞形象工程。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46" name="Bullet1" descr="c4fad0c8-5833-40b7-9a87-3794433a1ea6"/>
              <p:cNvSpPr/>
              <p:nvPr/>
            </p:nvSpPr>
            <p:spPr>
              <a:xfrm>
                <a:off x="1825484" y="1999241"/>
                <a:ext cx="2551486" cy="476350"/>
              </a:xfrm>
              <a:prstGeom prst="rect">
                <a:avLst/>
              </a:prstGeom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践行正确政绩观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47" name="Number1" descr="383f9a42-9801-412d-ba53-9282804f6faf"/>
              <p:cNvSpPr txBox="true"/>
              <p:nvPr/>
            </p:nvSpPr>
            <p:spPr>
              <a:xfrm>
                <a:off x="1480072" y="3802143"/>
                <a:ext cx="636713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EBC34A"/>
                    </a:solidFill>
                    <a:latin typeface="Arial"/>
                  </a:rPr>
                  <a:t>01</a:t>
                </a:r>
                <a:endParaRPr lang="en-US" sz="1800" b="1" i="0" u="none">
                  <a:solidFill>
                    <a:srgbClr val="EBC34A"/>
                  </a:solidFill>
                  <a:latin typeface="Arial"/>
                </a:endParaRPr>
              </a:p>
            </p:txBody>
          </p:sp>
        </p:grpSp>
        <p:grpSp>
          <p:nvGrpSpPr>
            <p:cNvPr id="129" name="组合 128" descr="3d114826-2d03-454e-aaf7-56889697c521"/>
            <p:cNvGrpSpPr/>
            <p:nvPr/>
          </p:nvGrpSpPr>
          <p:grpSpPr>
            <a:xfrm>
              <a:off x="2733634" y="3802143"/>
              <a:ext cx="2874534" cy="2067459"/>
              <a:chOff x="961279" y="3802143"/>
              <a:chExt cx="2874534" cy="2067459"/>
            </a:xfrm>
          </p:grpSpPr>
          <p:cxnSp>
            <p:nvCxnSpPr>
              <p:cNvPr id="140" name="line2" descr="67f5f8c2-26bf-4773-b412-8e6a822c6104"/>
              <p:cNvCxnSpPr/>
              <p:nvPr/>
            </p:nvCxnSpPr>
            <p:spPr>
              <a:xfrm>
                <a:off x="3525973" y="4358255"/>
                <a:ext cx="0" cy="1369445"/>
              </a:xfrm>
              <a:prstGeom prst="line">
                <a:avLst/>
              </a:prstGeom>
              <a:ln w="3175">
                <a:solidFill>
                  <a:schemeClr val="tx2">
                    <a:alpha val="50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Text2" descr="a3235a31-d2e9-4265-adbf-5809457e357e"/>
              <p:cNvSpPr txBox="true"/>
              <p:nvPr/>
            </p:nvSpPr>
            <p:spPr>
              <a:xfrm>
                <a:off x="961279" y="5080689"/>
                <a:ext cx="2551486" cy="788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建设学习型政府，走群众路线，为群众办实事。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42" name="Bullet2" descr="0fee8109-7412-4295-a9c3-4ac32aeae557"/>
              <p:cNvSpPr/>
              <p:nvPr/>
            </p:nvSpPr>
            <p:spPr>
              <a:xfrm>
                <a:off x="961279" y="4604339"/>
                <a:ext cx="2551486" cy="476350"/>
              </a:xfrm>
              <a:prstGeom prst="rect">
                <a:avLst/>
              </a:prstGeom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r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提升服务群众能力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43" name="Number2" descr="f8e84c0d-dd38-4b75-aa34-994cbe6969d9"/>
              <p:cNvSpPr txBox="true"/>
              <p:nvPr/>
            </p:nvSpPr>
            <p:spPr>
              <a:xfrm>
                <a:off x="3199100" y="3802143"/>
                <a:ext cx="636713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EBC34A"/>
                    </a:solidFill>
                    <a:latin typeface="Arial"/>
                  </a:rPr>
                  <a:t>02</a:t>
                </a:r>
                <a:endParaRPr lang="en-US" sz="1800" b="1" i="0" u="none">
                  <a:solidFill>
                    <a:srgbClr val="EBC34A"/>
                  </a:solidFill>
                  <a:latin typeface="Arial"/>
                </a:endParaRPr>
              </a:p>
            </p:txBody>
          </p:sp>
        </p:grpSp>
        <p:grpSp>
          <p:nvGrpSpPr>
            <p:cNvPr id="130" name="组合 129" descr="395d7778-8f66-445e-ac5c-9a41fa515b66"/>
            <p:cNvGrpSpPr/>
            <p:nvPr/>
          </p:nvGrpSpPr>
          <p:grpSpPr>
            <a:xfrm>
              <a:off x="6690483" y="1999241"/>
              <a:ext cx="2900520" cy="2172234"/>
              <a:chOff x="4918128" y="1999241"/>
              <a:chExt cx="2900520" cy="2172234"/>
            </a:xfrm>
          </p:grpSpPr>
          <p:cxnSp>
            <p:nvCxnSpPr>
              <p:cNvPr id="136" name="line3" descr="faf0c16a-fecf-4ecc-8d6f-f2dbb7f8f3a8"/>
              <p:cNvCxnSpPr>
                <a:endCxn id="138" idx="1"/>
              </p:cNvCxnSpPr>
              <p:nvPr/>
            </p:nvCxnSpPr>
            <p:spPr>
              <a:xfrm flipV="true">
                <a:off x="5259918" y="2237416"/>
                <a:ext cx="0" cy="1369445"/>
              </a:xfrm>
              <a:prstGeom prst="line">
                <a:avLst/>
              </a:prstGeom>
              <a:ln w="3175">
                <a:solidFill>
                  <a:schemeClr val="tx2">
                    <a:alpha val="50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Text3" descr="0a527afc-42f5-45bd-aadc-46132c47d06e"/>
              <p:cNvSpPr txBox="true"/>
              <p:nvPr/>
            </p:nvSpPr>
            <p:spPr>
              <a:xfrm>
                <a:off x="5267162" y="2475591"/>
                <a:ext cx="2551486" cy="78891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践行“六个弘扬”“四个自觉”，激发干事创业热情。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38" name="Bullet3" descr="c879761b-e958-4e7e-88db-747415a1c6a9"/>
              <p:cNvSpPr/>
              <p:nvPr/>
            </p:nvSpPr>
            <p:spPr>
              <a:xfrm>
                <a:off x="5267162" y="1999241"/>
                <a:ext cx="2551486" cy="476350"/>
              </a:xfrm>
              <a:prstGeom prst="rect">
                <a:avLst/>
              </a:prstGeom>
            </p:spPr>
            <p:txBody>
              <a:bodyPr wrap="square" lIns="91440" tIns="45720" rIns="91440" bIns="4572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增强扛旗争先意识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139" name="Number3" descr="63d86c50-0d17-4e9f-8ebe-880cd1d355c8"/>
              <p:cNvSpPr txBox="true"/>
              <p:nvPr/>
            </p:nvSpPr>
            <p:spPr>
              <a:xfrm>
                <a:off x="4918128" y="3802143"/>
                <a:ext cx="636713" cy="36933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EBC34A"/>
                    </a:solidFill>
                    <a:latin typeface="Arial"/>
                  </a:rPr>
                  <a:t>03</a:t>
                </a:r>
                <a:endParaRPr lang="en-US" sz="1800" b="1" i="0" u="none">
                  <a:solidFill>
                    <a:srgbClr val="EBC34A"/>
                  </a:solidFill>
                  <a:latin typeface="Arial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廉洁从政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1" name="4773c21e-6d00-4379-9882-53376466f61e.source.2.zh-Hans.pptx" descr="6aca8e7a-f218-4e37-ba9e-a5280399a804"/>
          <p:cNvGrpSpPr/>
          <p:nvPr/>
        </p:nvGrpSpPr>
        <p:grpSpPr>
          <a:xfrm>
            <a:off x="660400" y="1445128"/>
            <a:ext cx="10858500" cy="4688971"/>
            <a:chOff x="660400" y="1445128"/>
            <a:chExt cx="10858500" cy="4688971"/>
          </a:xfrm>
        </p:grpSpPr>
        <p:sp>
          <p:nvSpPr>
            <p:cNvPr id="5" name="islïďé" descr="62927f0d-50a4-439c-937c-6f456778b576"/>
            <p:cNvSpPr/>
            <p:nvPr/>
          </p:nvSpPr>
          <p:spPr>
            <a:xfrm>
              <a:off x="1709122" y="3332844"/>
              <a:ext cx="8817301" cy="91592"/>
            </a:xfrm>
            <a:prstGeom prst="roundRect">
              <a:avLst>
                <a:gd name="adj" fmla="val 50000"/>
              </a:avLst>
            </a:prstGeom>
            <a:solidFill>
              <a:schemeClr val="tx2">
                <a:alpha val="1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rmAutofit fontScale="25000" lnSpcReduction="20000"/>
            </a:bodyPr>
            <a:lstStyle/>
            <a:p>
              <a:pPr algn="ctr"/>
            </a:p>
          </p:txBody>
        </p:sp>
        <p:sp>
          <p:nvSpPr>
            <p:cNvPr id="6" name="ïṥlïdé" descr="7b2ec450-b6f8-4af5-a7b9-14d006ba5635"/>
            <p:cNvSpPr/>
            <p:nvPr/>
          </p:nvSpPr>
          <p:spPr>
            <a:xfrm>
              <a:off x="1709122" y="3332844"/>
              <a:ext cx="2881223" cy="9159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rmAutofit fontScale="25000" lnSpcReduction="20000"/>
            </a:bodyPr>
            <a:lstStyle/>
            <a:p>
              <a:pPr algn="ctr"/>
            </a:p>
          </p:txBody>
        </p:sp>
        <p:sp>
          <p:nvSpPr>
            <p:cNvPr id="7" name="ïṥlïdé" descr="78b782be-3653-4e89-895d-38163c47ccde"/>
            <p:cNvSpPr/>
            <p:nvPr/>
          </p:nvSpPr>
          <p:spPr>
            <a:xfrm>
              <a:off x="7737475" y="3338354"/>
              <a:ext cx="2788948" cy="91592"/>
            </a:xfrm>
            <a:prstGeom prst="roundRect">
              <a:avLst>
                <a:gd name="adj" fmla="val 50000"/>
              </a:avLst>
            </a:prstGeom>
            <a:solidFill>
              <a:schemeClr val="tx2">
                <a:alpha val="70000"/>
              </a:schemeClr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false" anchor="ctr" anchorCtr="false" forceAA="false" compatLnSpc="true">
              <a:normAutofit fontScale="25000" lnSpcReduction="20000"/>
            </a:bodyPr>
            <a:lstStyle/>
            <a:p>
              <a:pPr algn="ctr"/>
            </a:p>
          </p:txBody>
        </p:sp>
        <p:grpSp>
          <p:nvGrpSpPr>
            <p:cNvPr id="28" name="组合 27" descr="30a0f4e7-5f35-4462-99b6-86b7417c5347"/>
            <p:cNvGrpSpPr/>
            <p:nvPr/>
          </p:nvGrpSpPr>
          <p:grpSpPr>
            <a:xfrm>
              <a:off x="3158848" y="3167386"/>
              <a:ext cx="2590945" cy="2966713"/>
              <a:chOff x="3158848" y="3167386"/>
              <a:chExt cx="2590945" cy="2966713"/>
            </a:xfrm>
          </p:grpSpPr>
          <p:sp>
            <p:nvSpPr>
              <p:cNvPr id="10" name="IconBackground1" descr="1b3a20a7-9f1e-42fd-a5f4-1c737672dcdc"/>
              <p:cNvSpPr/>
              <p:nvPr/>
            </p:nvSpPr>
            <p:spPr>
              <a:xfrm>
                <a:off x="4234334" y="3167386"/>
                <a:ext cx="444222" cy="444220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false" anchor="ctr" anchorCtr="false" forceAA="false" compatLnSpc="true"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11" name="Icon1" descr="8c2c6623-98d6-4dc4-ad70-9da20233c6a0"/>
              <p:cNvSpPr/>
              <p:nvPr/>
            </p:nvSpPr>
            <p:spPr bwMode="auto">
              <a:xfrm>
                <a:off x="4353664" y="3295893"/>
                <a:ext cx="205561" cy="187207"/>
              </a:xfrm>
              <a:custGeom>
                <a:avLst/>
                <a:gdLst>
                  <a:gd name="connsiteX0" fmla="*/ 125329 w 533400"/>
                  <a:gd name="connsiteY0" fmla="*/ 229221 h 485775"/>
                  <a:gd name="connsiteX1" fmla="*/ 125329 w 533400"/>
                  <a:gd name="connsiteY1" fmla="*/ 276846 h 485775"/>
                  <a:gd name="connsiteX2" fmla="*/ 144379 w 533400"/>
                  <a:gd name="connsiteY2" fmla="*/ 276846 h 485775"/>
                  <a:gd name="connsiteX3" fmla="*/ 144379 w 533400"/>
                  <a:gd name="connsiteY3" fmla="*/ 229221 h 485775"/>
                  <a:gd name="connsiteX4" fmla="*/ 392029 w 533400"/>
                  <a:gd name="connsiteY4" fmla="*/ 229221 h 485775"/>
                  <a:gd name="connsiteX5" fmla="*/ 392029 w 533400"/>
                  <a:gd name="connsiteY5" fmla="*/ 276846 h 485775"/>
                  <a:gd name="connsiteX6" fmla="*/ 411079 w 533400"/>
                  <a:gd name="connsiteY6" fmla="*/ 276846 h 485775"/>
                  <a:gd name="connsiteX7" fmla="*/ 411079 w 533400"/>
                  <a:gd name="connsiteY7" fmla="*/ 229221 h 485775"/>
                  <a:gd name="connsiteX8" fmla="*/ 534904 w 533400"/>
                  <a:gd name="connsiteY8" fmla="*/ 229221 h 485775"/>
                  <a:gd name="connsiteX9" fmla="*/ 534904 w 533400"/>
                  <a:gd name="connsiteY9" fmla="*/ 457821 h 485775"/>
                  <a:gd name="connsiteX10" fmla="*/ 506329 w 533400"/>
                  <a:gd name="connsiteY10" fmla="*/ 486396 h 485775"/>
                  <a:gd name="connsiteX11" fmla="*/ 30079 w 533400"/>
                  <a:gd name="connsiteY11" fmla="*/ 486396 h 485775"/>
                  <a:gd name="connsiteX12" fmla="*/ 1504 w 533400"/>
                  <a:gd name="connsiteY12" fmla="*/ 457821 h 485775"/>
                  <a:gd name="connsiteX13" fmla="*/ 1504 w 533400"/>
                  <a:gd name="connsiteY13" fmla="*/ 229221 h 485775"/>
                  <a:gd name="connsiteX14" fmla="*/ 125329 w 533400"/>
                  <a:gd name="connsiteY14" fmla="*/ 229221 h 485775"/>
                  <a:gd name="connsiteX15" fmla="*/ 372979 w 533400"/>
                  <a:gd name="connsiteY15" fmla="*/ 621 h 485775"/>
                  <a:gd name="connsiteX16" fmla="*/ 411079 w 533400"/>
                  <a:gd name="connsiteY16" fmla="*/ 36816 h 485775"/>
                  <a:gd name="connsiteX17" fmla="*/ 411079 w 533400"/>
                  <a:gd name="connsiteY17" fmla="*/ 38721 h 485775"/>
                  <a:gd name="connsiteX18" fmla="*/ 411079 w 533400"/>
                  <a:gd name="connsiteY18" fmla="*/ 114921 h 485775"/>
                  <a:gd name="connsiteX19" fmla="*/ 506329 w 533400"/>
                  <a:gd name="connsiteY19" fmla="*/ 114921 h 485775"/>
                  <a:gd name="connsiteX20" fmla="*/ 534904 w 533400"/>
                  <a:gd name="connsiteY20" fmla="*/ 143496 h 485775"/>
                  <a:gd name="connsiteX21" fmla="*/ 534904 w 533400"/>
                  <a:gd name="connsiteY21" fmla="*/ 210171 h 485775"/>
                  <a:gd name="connsiteX22" fmla="*/ 1504 w 533400"/>
                  <a:gd name="connsiteY22" fmla="*/ 210171 h 485775"/>
                  <a:gd name="connsiteX23" fmla="*/ 1504 w 533400"/>
                  <a:gd name="connsiteY23" fmla="*/ 143496 h 485775"/>
                  <a:gd name="connsiteX24" fmla="*/ 30079 w 533400"/>
                  <a:gd name="connsiteY24" fmla="*/ 114921 h 485775"/>
                  <a:gd name="connsiteX25" fmla="*/ 125329 w 533400"/>
                  <a:gd name="connsiteY25" fmla="*/ 114921 h 485775"/>
                  <a:gd name="connsiteX26" fmla="*/ 125329 w 533400"/>
                  <a:gd name="connsiteY26" fmla="*/ 38721 h 485775"/>
                  <a:gd name="connsiteX27" fmla="*/ 161524 w 533400"/>
                  <a:gd name="connsiteY27" fmla="*/ 621 h 485775"/>
                  <a:gd name="connsiteX28" fmla="*/ 163429 w 533400"/>
                  <a:gd name="connsiteY28" fmla="*/ 621 h 485775"/>
                  <a:gd name="connsiteX29" fmla="*/ 372979 w 533400"/>
                  <a:gd name="connsiteY29" fmla="*/ 621 h 485775"/>
                  <a:gd name="connsiteX30" fmla="*/ 372979 w 533400"/>
                  <a:gd name="connsiteY30" fmla="*/ 19671 h 485775"/>
                  <a:gd name="connsiteX31" fmla="*/ 163429 w 533400"/>
                  <a:gd name="connsiteY31" fmla="*/ 19671 h 485775"/>
                  <a:gd name="connsiteX32" fmla="*/ 144474 w 533400"/>
                  <a:gd name="connsiteY32" fmla="*/ 37292 h 485775"/>
                  <a:gd name="connsiteX33" fmla="*/ 144379 w 533400"/>
                  <a:gd name="connsiteY33" fmla="*/ 38721 h 485775"/>
                  <a:gd name="connsiteX34" fmla="*/ 144379 w 533400"/>
                  <a:gd name="connsiteY34" fmla="*/ 114921 h 485775"/>
                  <a:gd name="connsiteX35" fmla="*/ 392029 w 533400"/>
                  <a:gd name="connsiteY35" fmla="*/ 114921 h 485775"/>
                  <a:gd name="connsiteX36" fmla="*/ 392029 w 533400"/>
                  <a:gd name="connsiteY36" fmla="*/ 38721 h 485775"/>
                  <a:gd name="connsiteX37" fmla="*/ 375836 w 533400"/>
                  <a:gd name="connsiteY37" fmla="*/ 19862 h 485775"/>
                  <a:gd name="connsiteX38" fmla="*/ 374408 w 533400"/>
                  <a:gd name="connsiteY38" fmla="*/ 19671 h 485775"/>
                  <a:gd name="connsiteX39" fmla="*/ 372979 w 533400"/>
                  <a:gd name="connsiteY39" fmla="*/ 19671 h 485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33400" h="485775">
                    <a:moveTo>
                      <a:pt x="125329" y="229221"/>
                    </a:moveTo>
                    <a:lnTo>
                      <a:pt x="125329" y="276846"/>
                    </a:lnTo>
                    <a:lnTo>
                      <a:pt x="144379" y="276846"/>
                    </a:lnTo>
                    <a:lnTo>
                      <a:pt x="144379" y="229221"/>
                    </a:lnTo>
                    <a:lnTo>
                      <a:pt x="392029" y="229221"/>
                    </a:lnTo>
                    <a:lnTo>
                      <a:pt x="392029" y="276846"/>
                    </a:lnTo>
                    <a:lnTo>
                      <a:pt x="411079" y="276846"/>
                    </a:lnTo>
                    <a:lnTo>
                      <a:pt x="411079" y="229221"/>
                    </a:lnTo>
                    <a:lnTo>
                      <a:pt x="534904" y="229221"/>
                    </a:lnTo>
                    <a:lnTo>
                      <a:pt x="534904" y="457821"/>
                    </a:lnTo>
                    <a:cubicBezTo>
                      <a:pt x="534904" y="473632"/>
                      <a:pt x="522141" y="486396"/>
                      <a:pt x="506329" y="486396"/>
                    </a:cubicBezTo>
                    <a:lnTo>
                      <a:pt x="30079" y="486396"/>
                    </a:lnTo>
                    <a:cubicBezTo>
                      <a:pt x="14267" y="486396"/>
                      <a:pt x="1504" y="473632"/>
                      <a:pt x="1504" y="457821"/>
                    </a:cubicBezTo>
                    <a:lnTo>
                      <a:pt x="1504" y="229221"/>
                    </a:lnTo>
                    <a:lnTo>
                      <a:pt x="125329" y="229221"/>
                    </a:lnTo>
                    <a:close/>
                    <a:moveTo>
                      <a:pt x="372979" y="621"/>
                    </a:moveTo>
                    <a:cubicBezTo>
                      <a:pt x="393363" y="621"/>
                      <a:pt x="410031" y="16623"/>
                      <a:pt x="411079" y="36816"/>
                    </a:cubicBezTo>
                    <a:lnTo>
                      <a:pt x="411079" y="38721"/>
                    </a:lnTo>
                    <a:lnTo>
                      <a:pt x="411079" y="114921"/>
                    </a:lnTo>
                    <a:lnTo>
                      <a:pt x="506329" y="114921"/>
                    </a:lnTo>
                    <a:cubicBezTo>
                      <a:pt x="522141" y="114921"/>
                      <a:pt x="534904" y="127685"/>
                      <a:pt x="534904" y="143496"/>
                    </a:cubicBezTo>
                    <a:lnTo>
                      <a:pt x="534904" y="210171"/>
                    </a:lnTo>
                    <a:lnTo>
                      <a:pt x="1504" y="210171"/>
                    </a:lnTo>
                    <a:lnTo>
                      <a:pt x="1504" y="143496"/>
                    </a:lnTo>
                    <a:cubicBezTo>
                      <a:pt x="1504" y="127685"/>
                      <a:pt x="14267" y="114921"/>
                      <a:pt x="30079" y="114921"/>
                    </a:cubicBezTo>
                    <a:lnTo>
                      <a:pt x="125329" y="114921"/>
                    </a:lnTo>
                    <a:lnTo>
                      <a:pt x="125329" y="38721"/>
                    </a:lnTo>
                    <a:cubicBezTo>
                      <a:pt x="125329" y="18337"/>
                      <a:pt x="141331" y="1669"/>
                      <a:pt x="161524" y="621"/>
                    </a:cubicBezTo>
                    <a:lnTo>
                      <a:pt x="163429" y="621"/>
                    </a:lnTo>
                    <a:lnTo>
                      <a:pt x="372979" y="621"/>
                    </a:lnTo>
                    <a:close/>
                    <a:moveTo>
                      <a:pt x="372979" y="19671"/>
                    </a:moveTo>
                    <a:lnTo>
                      <a:pt x="163429" y="19671"/>
                    </a:lnTo>
                    <a:cubicBezTo>
                      <a:pt x="153428" y="19671"/>
                      <a:pt x="145141" y="27482"/>
                      <a:pt x="144474" y="37292"/>
                    </a:cubicBezTo>
                    <a:lnTo>
                      <a:pt x="144379" y="38721"/>
                    </a:lnTo>
                    <a:lnTo>
                      <a:pt x="144379" y="114921"/>
                    </a:lnTo>
                    <a:lnTo>
                      <a:pt x="392029" y="114921"/>
                    </a:lnTo>
                    <a:lnTo>
                      <a:pt x="392029" y="38721"/>
                    </a:lnTo>
                    <a:cubicBezTo>
                      <a:pt x="392029" y="29196"/>
                      <a:pt x="384981" y="21290"/>
                      <a:pt x="375836" y="19862"/>
                    </a:cubicBezTo>
                    <a:lnTo>
                      <a:pt x="374408" y="19671"/>
                    </a:lnTo>
                    <a:lnTo>
                      <a:pt x="372979" y="196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fals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</a:p>
            </p:txBody>
          </p:sp>
          <p:sp>
            <p:nvSpPr>
              <p:cNvPr id="22" name="Bullet1" descr="81a38eeb-ae4d-4bd6-93ec-af8cff129fa6"/>
              <p:cNvSpPr txBox="true"/>
              <p:nvPr/>
            </p:nvSpPr>
            <p:spPr>
              <a:xfrm>
                <a:off x="3158848" y="3995026"/>
                <a:ext cx="2590945" cy="364178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 lnSpcReduction="10000"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推进党风廉政建设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3" name="Text1" descr="3be5bbcc-1e0e-4265-b236-296c722667c2"/>
              <p:cNvSpPr txBox="true"/>
              <p:nvPr/>
            </p:nvSpPr>
            <p:spPr>
              <a:xfrm>
                <a:off x="3158848" y="4364714"/>
                <a:ext cx="2590945" cy="1769385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严惩不正之风，抓好巡视整改，推动纪律教育常态化。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9" name="组合 28" descr="923a9144-66b2-400c-bb79-aacdbbe3cc9c"/>
            <p:cNvGrpSpPr/>
            <p:nvPr/>
          </p:nvGrpSpPr>
          <p:grpSpPr>
            <a:xfrm>
              <a:off x="6279427" y="3167386"/>
              <a:ext cx="2590945" cy="2966713"/>
              <a:chOff x="6279427" y="3167386"/>
              <a:chExt cx="2590945" cy="2966713"/>
            </a:xfrm>
          </p:grpSpPr>
          <p:sp>
            <p:nvSpPr>
              <p:cNvPr id="20" name="IconBackground2" descr="312af495-dba1-4c98-87e5-ce2289fd35e5"/>
              <p:cNvSpPr/>
              <p:nvPr/>
            </p:nvSpPr>
            <p:spPr>
              <a:xfrm>
                <a:off x="7355051" y="3167386"/>
                <a:ext cx="444222" cy="44422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false" anchor="ctr" anchorCtr="false" forceAA="false" compatLnSpc="true">
                <a:normAutofit fontScale="850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</a:p>
            </p:txBody>
          </p:sp>
          <p:sp>
            <p:nvSpPr>
              <p:cNvPr id="26" name="Bullet2" descr="d3065b79-794b-42d9-b457-a2ceaa5c1bf9"/>
              <p:cNvSpPr txBox="true"/>
              <p:nvPr/>
            </p:nvSpPr>
            <p:spPr>
              <a:xfrm>
                <a:off x="6279427" y="3995026"/>
                <a:ext cx="2590945" cy="364178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 lnSpcReduction="10000"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落实八项规定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7" name="Text2" descr="b156e0bc-e0d8-4e3f-aeb3-711e83f4c395"/>
              <p:cNvSpPr txBox="true"/>
              <p:nvPr/>
            </p:nvSpPr>
            <p:spPr>
              <a:xfrm>
                <a:off x="6279427" y="4364714"/>
                <a:ext cx="2590945" cy="1769385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纠治形式主义、官僚主义，为基层减负，过“紧日子”。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9" name="Icon2" descr="59788f1b-a0d9-4ae2-996a-b44387b08b16"/>
              <p:cNvSpPr/>
              <p:nvPr/>
            </p:nvSpPr>
            <p:spPr bwMode="auto">
              <a:xfrm>
                <a:off x="7490472" y="3284241"/>
                <a:ext cx="168853" cy="205561"/>
              </a:xfrm>
              <a:custGeom>
                <a:avLst/>
                <a:gdLst>
                  <a:gd name="connsiteX0" fmla="*/ 283816 w 438150"/>
                  <a:gd name="connsiteY0" fmla="*/ 621 h 533400"/>
                  <a:gd name="connsiteX1" fmla="*/ 286102 w 438150"/>
                  <a:gd name="connsiteY1" fmla="*/ 716 h 533400"/>
                  <a:gd name="connsiteX2" fmla="*/ 286102 w 438150"/>
                  <a:gd name="connsiteY2" fmla="*/ 124446 h 533400"/>
                  <a:gd name="connsiteX3" fmla="*/ 286197 w 438150"/>
                  <a:gd name="connsiteY3" fmla="*/ 126160 h 533400"/>
                  <a:gd name="connsiteX4" fmla="*/ 314677 w 438150"/>
                  <a:gd name="connsiteY4" fmla="*/ 153021 h 533400"/>
                  <a:gd name="connsiteX5" fmla="*/ 314677 w 438150"/>
                  <a:gd name="connsiteY5" fmla="*/ 153021 h 533400"/>
                  <a:gd name="connsiteX6" fmla="*/ 438407 w 438150"/>
                  <a:gd name="connsiteY6" fmla="*/ 153021 h 533400"/>
                  <a:gd name="connsiteX7" fmla="*/ 438502 w 438150"/>
                  <a:gd name="connsiteY7" fmla="*/ 155307 h 533400"/>
                  <a:gd name="connsiteX8" fmla="*/ 438502 w 438150"/>
                  <a:gd name="connsiteY8" fmla="*/ 505446 h 533400"/>
                  <a:gd name="connsiteX9" fmla="*/ 409927 w 438150"/>
                  <a:gd name="connsiteY9" fmla="*/ 534021 h 533400"/>
                  <a:gd name="connsiteX10" fmla="*/ 28927 w 438150"/>
                  <a:gd name="connsiteY10" fmla="*/ 534021 h 533400"/>
                  <a:gd name="connsiteX11" fmla="*/ 352 w 438150"/>
                  <a:gd name="connsiteY11" fmla="*/ 505446 h 533400"/>
                  <a:gd name="connsiteX12" fmla="*/ 352 w 438150"/>
                  <a:gd name="connsiteY12" fmla="*/ 29196 h 533400"/>
                  <a:gd name="connsiteX13" fmla="*/ 28927 w 438150"/>
                  <a:gd name="connsiteY13" fmla="*/ 621 h 533400"/>
                  <a:gd name="connsiteX14" fmla="*/ 283816 w 438150"/>
                  <a:gd name="connsiteY14" fmla="*/ 621 h 533400"/>
                  <a:gd name="connsiteX15" fmla="*/ 248002 w 438150"/>
                  <a:gd name="connsiteY15" fmla="*/ 200646 h 533400"/>
                  <a:gd name="connsiteX16" fmla="*/ 152752 w 438150"/>
                  <a:gd name="connsiteY16" fmla="*/ 200646 h 533400"/>
                  <a:gd name="connsiteX17" fmla="*/ 152752 w 438150"/>
                  <a:gd name="connsiteY17" fmla="*/ 410196 h 533400"/>
                  <a:gd name="connsiteX18" fmla="*/ 171802 w 438150"/>
                  <a:gd name="connsiteY18" fmla="*/ 410196 h 533400"/>
                  <a:gd name="connsiteX19" fmla="*/ 171802 w 438150"/>
                  <a:gd name="connsiteY19" fmla="*/ 314946 h 533400"/>
                  <a:gd name="connsiteX20" fmla="*/ 248002 w 438150"/>
                  <a:gd name="connsiteY20" fmla="*/ 314946 h 533400"/>
                  <a:gd name="connsiteX21" fmla="*/ 250098 w 438150"/>
                  <a:gd name="connsiteY21" fmla="*/ 314946 h 533400"/>
                  <a:gd name="connsiteX22" fmla="*/ 305152 w 438150"/>
                  <a:gd name="connsiteY22" fmla="*/ 257796 h 533400"/>
                  <a:gd name="connsiteX23" fmla="*/ 248002 w 438150"/>
                  <a:gd name="connsiteY23" fmla="*/ 200646 h 533400"/>
                  <a:gd name="connsiteX24" fmla="*/ 248002 w 438150"/>
                  <a:gd name="connsiteY24" fmla="*/ 200646 h 533400"/>
                  <a:gd name="connsiteX25" fmla="*/ 248002 w 438150"/>
                  <a:gd name="connsiteY25" fmla="*/ 219696 h 533400"/>
                  <a:gd name="connsiteX26" fmla="*/ 286102 w 438150"/>
                  <a:gd name="connsiteY26" fmla="*/ 257796 h 533400"/>
                  <a:gd name="connsiteX27" fmla="*/ 248002 w 438150"/>
                  <a:gd name="connsiteY27" fmla="*/ 295896 h 533400"/>
                  <a:gd name="connsiteX28" fmla="*/ 248002 w 438150"/>
                  <a:gd name="connsiteY28" fmla="*/ 295896 h 533400"/>
                  <a:gd name="connsiteX29" fmla="*/ 171802 w 438150"/>
                  <a:gd name="connsiteY29" fmla="*/ 295896 h 533400"/>
                  <a:gd name="connsiteX30" fmla="*/ 171802 w 438150"/>
                  <a:gd name="connsiteY30" fmla="*/ 219696 h 533400"/>
                  <a:gd name="connsiteX31" fmla="*/ 248002 w 438150"/>
                  <a:gd name="connsiteY31" fmla="*/ 219696 h 533400"/>
                  <a:gd name="connsiteX32" fmla="*/ 428977 w 438150"/>
                  <a:gd name="connsiteY32" fmla="*/ 133971 h 533400"/>
                  <a:gd name="connsiteX33" fmla="*/ 314677 w 438150"/>
                  <a:gd name="connsiteY33" fmla="*/ 133971 h 533400"/>
                  <a:gd name="connsiteX34" fmla="*/ 313534 w 438150"/>
                  <a:gd name="connsiteY34" fmla="*/ 133876 h 533400"/>
                  <a:gd name="connsiteX35" fmla="*/ 305152 w 438150"/>
                  <a:gd name="connsiteY35" fmla="*/ 124446 h 533400"/>
                  <a:gd name="connsiteX36" fmla="*/ 305152 w 438150"/>
                  <a:gd name="connsiteY36" fmla="*/ 124446 h 533400"/>
                  <a:gd name="connsiteX37" fmla="*/ 305152 w 438150"/>
                  <a:gd name="connsiteY37" fmla="*/ 10146 h 533400"/>
                  <a:gd name="connsiteX38" fmla="*/ 428977 w 438150"/>
                  <a:gd name="connsiteY38" fmla="*/ 13397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38150" h="533400">
                    <a:moveTo>
                      <a:pt x="283816" y="621"/>
                    </a:moveTo>
                    <a:cubicBezTo>
                      <a:pt x="284578" y="621"/>
                      <a:pt x="285340" y="621"/>
                      <a:pt x="286102" y="716"/>
                    </a:cubicBezTo>
                    <a:lnTo>
                      <a:pt x="286102" y="124446"/>
                    </a:lnTo>
                    <a:lnTo>
                      <a:pt x="286197" y="126160"/>
                    </a:lnTo>
                    <a:cubicBezTo>
                      <a:pt x="287055" y="141115"/>
                      <a:pt x="299532" y="153021"/>
                      <a:pt x="314677" y="153021"/>
                    </a:cubicBezTo>
                    <a:lnTo>
                      <a:pt x="314677" y="153021"/>
                    </a:lnTo>
                    <a:lnTo>
                      <a:pt x="438407" y="153021"/>
                    </a:lnTo>
                    <a:cubicBezTo>
                      <a:pt x="438502" y="153783"/>
                      <a:pt x="438502" y="154545"/>
                      <a:pt x="438502" y="155307"/>
                    </a:cubicBezTo>
                    <a:lnTo>
                      <a:pt x="438502" y="505446"/>
                    </a:lnTo>
                    <a:cubicBezTo>
                      <a:pt x="438502" y="521257"/>
                      <a:pt x="425739" y="534021"/>
                      <a:pt x="409927" y="534021"/>
                    </a:cubicBezTo>
                    <a:lnTo>
                      <a:pt x="28927" y="534021"/>
                    </a:lnTo>
                    <a:cubicBezTo>
                      <a:pt x="13115" y="534021"/>
                      <a:pt x="352" y="521257"/>
                      <a:pt x="352" y="505446"/>
                    </a:cubicBezTo>
                    <a:lnTo>
                      <a:pt x="352" y="29196"/>
                    </a:lnTo>
                    <a:cubicBezTo>
                      <a:pt x="352" y="13385"/>
                      <a:pt x="13115" y="621"/>
                      <a:pt x="28927" y="621"/>
                    </a:cubicBezTo>
                    <a:lnTo>
                      <a:pt x="283816" y="621"/>
                    </a:lnTo>
                    <a:close/>
                    <a:moveTo>
                      <a:pt x="248002" y="200646"/>
                    </a:moveTo>
                    <a:lnTo>
                      <a:pt x="152752" y="200646"/>
                    </a:lnTo>
                    <a:lnTo>
                      <a:pt x="152752" y="410196"/>
                    </a:lnTo>
                    <a:lnTo>
                      <a:pt x="171802" y="410196"/>
                    </a:lnTo>
                    <a:lnTo>
                      <a:pt x="171802" y="314946"/>
                    </a:lnTo>
                    <a:lnTo>
                      <a:pt x="248002" y="314946"/>
                    </a:lnTo>
                    <a:lnTo>
                      <a:pt x="250098" y="314946"/>
                    </a:lnTo>
                    <a:cubicBezTo>
                      <a:pt x="280673" y="313803"/>
                      <a:pt x="305152" y="288657"/>
                      <a:pt x="305152" y="257796"/>
                    </a:cubicBezTo>
                    <a:cubicBezTo>
                      <a:pt x="305152" y="226268"/>
                      <a:pt x="279530" y="200646"/>
                      <a:pt x="248002" y="200646"/>
                    </a:cubicBez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cubicBezTo>
                      <a:pt x="269052" y="219696"/>
                      <a:pt x="286102" y="236746"/>
                      <a:pt x="286102" y="257796"/>
                    </a:cubicBezTo>
                    <a:cubicBezTo>
                      <a:pt x="286102" y="278846"/>
                      <a:pt x="269052" y="295896"/>
                      <a:pt x="248002" y="295896"/>
                    </a:cubicBezTo>
                    <a:lnTo>
                      <a:pt x="248002" y="295896"/>
                    </a:lnTo>
                    <a:lnTo>
                      <a:pt x="171802" y="295896"/>
                    </a:lnTo>
                    <a:lnTo>
                      <a:pt x="171802" y="219696"/>
                    </a:lnTo>
                    <a:lnTo>
                      <a:pt x="248002" y="219696"/>
                    </a:lnTo>
                    <a:close/>
                    <a:moveTo>
                      <a:pt x="428977" y="133971"/>
                    </a:moveTo>
                    <a:lnTo>
                      <a:pt x="314677" y="133971"/>
                    </a:lnTo>
                    <a:lnTo>
                      <a:pt x="313534" y="133876"/>
                    </a:lnTo>
                    <a:cubicBezTo>
                      <a:pt x="308772" y="133304"/>
                      <a:pt x="305152" y="129304"/>
                      <a:pt x="305152" y="124446"/>
                    </a:cubicBezTo>
                    <a:lnTo>
                      <a:pt x="305152" y="124446"/>
                    </a:lnTo>
                    <a:lnTo>
                      <a:pt x="305152" y="10146"/>
                    </a:lnTo>
                    <a:lnTo>
                      <a:pt x="428977" y="13397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fals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/>
              </a:p>
            </p:txBody>
          </p:sp>
        </p:grpSp>
        <p:sp>
          <p:nvSpPr>
            <p:cNvPr id="3" name="Title" descr="3e1cdd3d-4d28-4dab-9ff0-9dd03a38675f"/>
            <p:cNvSpPr/>
            <p:nvPr/>
          </p:nvSpPr>
          <p:spPr>
            <a:xfrm>
              <a:off x="660400" y="1445128"/>
              <a:ext cx="10858500" cy="775559"/>
            </a:xfrm>
            <a:prstGeom prst="rect">
              <a:avLst/>
            </a:prstGeom>
          </p:spPr>
          <p:txBody>
            <a:bodyPr wrap="square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加强廉政建设，营造风清气正环境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2fbaa6c1-ba16-4e63-a4e2-b1734198e005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4800" b="1" i="0" u="none">
                <a:solidFill>
                  <a:srgbClr val="EBC34A"/>
                </a:solidFill>
                <a:latin typeface="微软雅黑"/>
              </a:rPr>
              <a:t>2024年工作回顾</a:t>
            </a:r>
            <a:endParaRPr lang="en-US" sz="4800" b="1" i="0" u="none">
              <a:solidFill>
                <a:srgbClr val="EBC34A"/>
              </a:solidFill>
              <a:latin typeface="微软雅黑"/>
            </a:endParaRPr>
          </a:p>
        </p:txBody>
      </p:sp>
      <p:sp>
        <p:nvSpPr>
          <p:cNvPr id="3" name="文本占位符 2" descr="9805dab7-2874-40fb-a685-68a76110866c"/>
          <p:cNvSpPr>
            <a:spLocks noGrp="true"/>
          </p:cNvSpPr>
          <p:nvPr>
            <p:ph type="body" idx="1" hasCustomPrompt="true"/>
          </p:nvPr>
        </p:nvSpPr>
        <p:spPr/>
        <p:txBody>
          <a:bodyPr anchorCtr="false"/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en-US" sz="2000" b="0" i="0" u="none">
                <a:solidFill>
                  <a:srgbClr val="FFFFFF"/>
                </a:solidFill>
                <a:ea typeface="微软雅黑"/>
              </a:rPr>
              <a:t>总结过去一年宛城区各项工作的进展与成效</a:t>
            </a:r>
            <a:endParaRPr lang="en-US" sz="2000" b="0" i="0" u="none">
              <a:solidFill>
                <a:srgbClr val="FFFFFF"/>
              </a:solidFill>
              <a:ea typeface="微软雅黑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整体工作成效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" name="350e53e0-5a8c-49b0-ba77-cef5ae37b099.source.6.zh-Hans.pptx" descr="1d608f64-be75-450f-9910-e13e36408359"/>
          <p:cNvGrpSpPr/>
          <p:nvPr/>
        </p:nvGrpSpPr>
        <p:grpSpPr>
          <a:xfrm>
            <a:off x="658812" y="1130300"/>
            <a:ext cx="10905859" cy="4984915"/>
            <a:chOff x="658812" y="1130300"/>
            <a:chExt cx="10905859" cy="4984915"/>
          </a:xfrm>
        </p:grpSpPr>
        <p:sp>
          <p:nvSpPr>
            <p:cNvPr id="50" name="ïṥḻïḍè" descr="0ed1bf3e-d7f7-4317-b2be-30595085a616"/>
            <p:cNvSpPr/>
            <p:nvPr/>
          </p:nvSpPr>
          <p:spPr bwMode="auto">
            <a:xfrm>
              <a:off x="4689092" y="4179422"/>
              <a:ext cx="48832" cy="48831"/>
            </a:xfrm>
            <a:custGeom>
              <a:avLst/>
              <a:gdLst>
                <a:gd name="T0" fmla="*/ 18 w 18"/>
                <a:gd name="T1" fmla="*/ 9 h 18"/>
                <a:gd name="T2" fmla="*/ 9 w 18"/>
                <a:gd name="T3" fmla="*/ 18 h 18"/>
                <a:gd name="T4" fmla="*/ 0 w 18"/>
                <a:gd name="T5" fmla="*/ 9 h 18"/>
                <a:gd name="T6" fmla="*/ 9 w 18"/>
                <a:gd name="T7" fmla="*/ 0 h 18"/>
                <a:gd name="T8" fmla="*/ 18 w 18"/>
                <a:gd name="T9" fmla="*/ 9 h 18"/>
                <a:gd name="T10" fmla="*/ 18 w 18"/>
                <a:gd name="T11" fmla="*/ 9 h 18"/>
                <a:gd name="T12" fmla="*/ 18 w 18"/>
                <a:gd name="T13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4"/>
                    <a:pt x="14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lose/>
                  <a:moveTo>
                    <a:pt x="18" y="9"/>
                  </a:moveTo>
                  <a:cubicBezTo>
                    <a:pt x="18" y="9"/>
                    <a:pt x="18" y="9"/>
                    <a:pt x="18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</a:p>
          </p:txBody>
        </p:sp>
        <p:sp>
          <p:nvSpPr>
            <p:cNvPr id="42" name="iśľíḓê" descr="57268317-3f27-4fd2-a7d0-df921c0adaf2"/>
            <p:cNvSpPr/>
            <p:nvPr/>
          </p:nvSpPr>
          <p:spPr bwMode="auto">
            <a:xfrm>
              <a:off x="5541173" y="2442887"/>
              <a:ext cx="198611" cy="318273"/>
            </a:xfrm>
            <a:custGeom>
              <a:avLst/>
              <a:gdLst>
                <a:gd name="T0" fmla="*/ 870 w 1024"/>
                <a:gd name="T1" fmla="*/ 0 h 1638"/>
                <a:gd name="T2" fmla="*/ 154 w 1024"/>
                <a:gd name="T3" fmla="*/ 0 h 1638"/>
                <a:gd name="T4" fmla="*/ 0 w 1024"/>
                <a:gd name="T5" fmla="*/ 154 h 1638"/>
                <a:gd name="T6" fmla="*/ 0 w 1024"/>
                <a:gd name="T7" fmla="*/ 1485 h 1638"/>
                <a:gd name="T8" fmla="*/ 154 w 1024"/>
                <a:gd name="T9" fmla="*/ 1638 h 1638"/>
                <a:gd name="T10" fmla="*/ 870 w 1024"/>
                <a:gd name="T11" fmla="*/ 1638 h 1638"/>
                <a:gd name="T12" fmla="*/ 1024 w 1024"/>
                <a:gd name="T13" fmla="*/ 1485 h 1638"/>
                <a:gd name="T14" fmla="*/ 1024 w 1024"/>
                <a:gd name="T15" fmla="*/ 154 h 1638"/>
                <a:gd name="T16" fmla="*/ 870 w 1024"/>
                <a:gd name="T17" fmla="*/ 0 h 1638"/>
                <a:gd name="T18" fmla="*/ 307 w 1024"/>
                <a:gd name="T19" fmla="*/ 77 h 1638"/>
                <a:gd name="T20" fmla="*/ 717 w 1024"/>
                <a:gd name="T21" fmla="*/ 77 h 1638"/>
                <a:gd name="T22" fmla="*/ 717 w 1024"/>
                <a:gd name="T23" fmla="*/ 128 h 1638"/>
                <a:gd name="T24" fmla="*/ 307 w 1024"/>
                <a:gd name="T25" fmla="*/ 128 h 1638"/>
                <a:gd name="T26" fmla="*/ 307 w 1024"/>
                <a:gd name="T27" fmla="*/ 77 h 1638"/>
                <a:gd name="T28" fmla="*/ 512 w 1024"/>
                <a:gd name="T29" fmla="*/ 1536 h 1638"/>
                <a:gd name="T30" fmla="*/ 410 w 1024"/>
                <a:gd name="T31" fmla="*/ 1434 h 1638"/>
                <a:gd name="T32" fmla="*/ 512 w 1024"/>
                <a:gd name="T33" fmla="*/ 1331 h 1638"/>
                <a:gd name="T34" fmla="*/ 614 w 1024"/>
                <a:gd name="T35" fmla="*/ 1434 h 1638"/>
                <a:gd name="T36" fmla="*/ 512 w 1024"/>
                <a:gd name="T37" fmla="*/ 1536 h 1638"/>
                <a:gd name="T38" fmla="*/ 922 w 1024"/>
                <a:gd name="T39" fmla="*/ 1229 h 1638"/>
                <a:gd name="T40" fmla="*/ 102 w 1024"/>
                <a:gd name="T41" fmla="*/ 1229 h 1638"/>
                <a:gd name="T42" fmla="*/ 102 w 1024"/>
                <a:gd name="T43" fmla="*/ 205 h 1638"/>
                <a:gd name="T44" fmla="*/ 922 w 1024"/>
                <a:gd name="T45" fmla="*/ 205 h 1638"/>
                <a:gd name="T46" fmla="*/ 922 w 1024"/>
                <a:gd name="T47" fmla="*/ 1229 h 1638"/>
                <a:gd name="T48" fmla="*/ 922 w 1024"/>
                <a:gd name="T49" fmla="*/ 1229 h 1638"/>
                <a:gd name="T50" fmla="*/ 922 w 1024"/>
                <a:gd name="T51" fmla="*/ 1229 h 1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24" h="1638">
                  <a:moveTo>
                    <a:pt x="870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69" y="0"/>
                    <a:pt x="0" y="69"/>
                    <a:pt x="0" y="154"/>
                  </a:cubicBezTo>
                  <a:cubicBezTo>
                    <a:pt x="0" y="1485"/>
                    <a:pt x="0" y="1485"/>
                    <a:pt x="0" y="1485"/>
                  </a:cubicBezTo>
                  <a:cubicBezTo>
                    <a:pt x="0" y="1569"/>
                    <a:pt x="69" y="1638"/>
                    <a:pt x="154" y="1638"/>
                  </a:cubicBezTo>
                  <a:cubicBezTo>
                    <a:pt x="870" y="1638"/>
                    <a:pt x="870" y="1638"/>
                    <a:pt x="870" y="1638"/>
                  </a:cubicBezTo>
                  <a:cubicBezTo>
                    <a:pt x="955" y="1638"/>
                    <a:pt x="1024" y="1569"/>
                    <a:pt x="1024" y="1485"/>
                  </a:cubicBezTo>
                  <a:cubicBezTo>
                    <a:pt x="1024" y="154"/>
                    <a:pt x="1024" y="154"/>
                    <a:pt x="1024" y="154"/>
                  </a:cubicBezTo>
                  <a:cubicBezTo>
                    <a:pt x="1024" y="69"/>
                    <a:pt x="955" y="0"/>
                    <a:pt x="870" y="0"/>
                  </a:cubicBezTo>
                  <a:close/>
                  <a:moveTo>
                    <a:pt x="307" y="77"/>
                  </a:moveTo>
                  <a:cubicBezTo>
                    <a:pt x="717" y="77"/>
                    <a:pt x="717" y="77"/>
                    <a:pt x="717" y="77"/>
                  </a:cubicBezTo>
                  <a:cubicBezTo>
                    <a:pt x="717" y="128"/>
                    <a:pt x="717" y="128"/>
                    <a:pt x="717" y="128"/>
                  </a:cubicBezTo>
                  <a:cubicBezTo>
                    <a:pt x="307" y="128"/>
                    <a:pt x="307" y="128"/>
                    <a:pt x="307" y="128"/>
                  </a:cubicBezTo>
                  <a:lnTo>
                    <a:pt x="307" y="77"/>
                  </a:lnTo>
                  <a:close/>
                  <a:moveTo>
                    <a:pt x="512" y="1536"/>
                  </a:moveTo>
                  <a:cubicBezTo>
                    <a:pt x="455" y="1536"/>
                    <a:pt x="410" y="1490"/>
                    <a:pt x="410" y="1434"/>
                  </a:cubicBezTo>
                  <a:cubicBezTo>
                    <a:pt x="410" y="1377"/>
                    <a:pt x="455" y="1331"/>
                    <a:pt x="512" y="1331"/>
                  </a:cubicBezTo>
                  <a:cubicBezTo>
                    <a:pt x="569" y="1331"/>
                    <a:pt x="614" y="1377"/>
                    <a:pt x="614" y="1434"/>
                  </a:cubicBezTo>
                  <a:cubicBezTo>
                    <a:pt x="614" y="1490"/>
                    <a:pt x="569" y="1536"/>
                    <a:pt x="512" y="1536"/>
                  </a:cubicBezTo>
                  <a:close/>
                  <a:moveTo>
                    <a:pt x="922" y="1229"/>
                  </a:moveTo>
                  <a:cubicBezTo>
                    <a:pt x="102" y="1229"/>
                    <a:pt x="102" y="1229"/>
                    <a:pt x="102" y="1229"/>
                  </a:cubicBezTo>
                  <a:cubicBezTo>
                    <a:pt x="102" y="205"/>
                    <a:pt x="102" y="205"/>
                    <a:pt x="102" y="205"/>
                  </a:cubicBezTo>
                  <a:cubicBezTo>
                    <a:pt x="922" y="205"/>
                    <a:pt x="922" y="205"/>
                    <a:pt x="922" y="205"/>
                  </a:cubicBezTo>
                  <a:lnTo>
                    <a:pt x="922" y="1229"/>
                  </a:lnTo>
                  <a:close/>
                  <a:moveTo>
                    <a:pt x="922" y="1229"/>
                  </a:moveTo>
                  <a:cubicBezTo>
                    <a:pt x="922" y="1229"/>
                    <a:pt x="922" y="1229"/>
                    <a:pt x="922" y="122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</a:p>
          </p:txBody>
        </p:sp>
        <p:sp>
          <p:nvSpPr>
            <p:cNvPr id="47" name="íṡḻiďé" descr="03b8df27-a48d-45cd-b030-535eb94f36d7"/>
            <p:cNvSpPr/>
            <p:nvPr/>
          </p:nvSpPr>
          <p:spPr bwMode="auto">
            <a:xfrm>
              <a:off x="7330741" y="4255722"/>
              <a:ext cx="446745" cy="44434"/>
            </a:xfrm>
            <a:custGeom>
              <a:avLst/>
              <a:gdLst>
                <a:gd name="T0" fmla="*/ 311 w 312"/>
                <a:gd name="T1" fmla="*/ 1 h 31"/>
                <a:gd name="T2" fmla="*/ 310 w 312"/>
                <a:gd name="T3" fmla="*/ 0 h 31"/>
                <a:gd name="T4" fmla="*/ 2 w 312"/>
                <a:gd name="T5" fmla="*/ 0 h 31"/>
                <a:gd name="T6" fmla="*/ 0 w 312"/>
                <a:gd name="T7" fmla="*/ 1 h 31"/>
                <a:gd name="T8" fmla="*/ 0 w 312"/>
                <a:gd name="T9" fmla="*/ 2 h 31"/>
                <a:gd name="T10" fmla="*/ 41 w 312"/>
                <a:gd name="T11" fmla="*/ 31 h 31"/>
                <a:gd name="T12" fmla="*/ 271 w 312"/>
                <a:gd name="T13" fmla="*/ 31 h 31"/>
                <a:gd name="T14" fmla="*/ 312 w 312"/>
                <a:gd name="T15" fmla="*/ 2 h 31"/>
                <a:gd name="T16" fmla="*/ 311 w 312"/>
                <a:gd name="T17" fmla="*/ 1 h 31"/>
                <a:gd name="T18" fmla="*/ 179 w 312"/>
                <a:gd name="T19" fmla="*/ 21 h 31"/>
                <a:gd name="T20" fmla="*/ 133 w 312"/>
                <a:gd name="T21" fmla="*/ 21 h 31"/>
                <a:gd name="T22" fmla="*/ 133 w 312"/>
                <a:gd name="T23" fmla="*/ 10 h 31"/>
                <a:gd name="T24" fmla="*/ 179 w 312"/>
                <a:gd name="T25" fmla="*/ 10 h 31"/>
                <a:gd name="T26" fmla="*/ 179 w 312"/>
                <a:gd name="T27" fmla="*/ 21 h 31"/>
                <a:gd name="T28" fmla="*/ 179 w 312"/>
                <a:gd name="T29" fmla="*/ 21 h 31"/>
                <a:gd name="T30" fmla="*/ 179 w 312"/>
                <a:gd name="T31" fmla="*/ 2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2" h="31">
                  <a:moveTo>
                    <a:pt x="311" y="1"/>
                  </a:moveTo>
                  <a:cubicBezTo>
                    <a:pt x="311" y="0"/>
                    <a:pt x="311" y="0"/>
                    <a:pt x="31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5" y="31"/>
                    <a:pt x="41" y="31"/>
                  </a:cubicBezTo>
                  <a:cubicBezTo>
                    <a:pt x="271" y="31"/>
                    <a:pt x="271" y="31"/>
                    <a:pt x="271" y="31"/>
                  </a:cubicBezTo>
                  <a:cubicBezTo>
                    <a:pt x="307" y="31"/>
                    <a:pt x="312" y="2"/>
                    <a:pt x="312" y="2"/>
                  </a:cubicBezTo>
                  <a:cubicBezTo>
                    <a:pt x="312" y="1"/>
                    <a:pt x="312" y="1"/>
                    <a:pt x="311" y="1"/>
                  </a:cubicBezTo>
                  <a:close/>
                  <a:moveTo>
                    <a:pt x="179" y="21"/>
                  </a:moveTo>
                  <a:cubicBezTo>
                    <a:pt x="133" y="21"/>
                    <a:pt x="133" y="21"/>
                    <a:pt x="133" y="21"/>
                  </a:cubicBezTo>
                  <a:cubicBezTo>
                    <a:pt x="133" y="10"/>
                    <a:pt x="133" y="10"/>
                    <a:pt x="133" y="10"/>
                  </a:cubicBezTo>
                  <a:cubicBezTo>
                    <a:pt x="179" y="10"/>
                    <a:pt x="179" y="10"/>
                    <a:pt x="179" y="10"/>
                  </a:cubicBezTo>
                  <a:lnTo>
                    <a:pt x="179" y="21"/>
                  </a:lnTo>
                  <a:close/>
                  <a:moveTo>
                    <a:pt x="179" y="21"/>
                  </a:moveTo>
                  <a:cubicBezTo>
                    <a:pt x="179" y="21"/>
                    <a:pt x="179" y="21"/>
                    <a:pt x="179" y="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</a:p>
          </p:txBody>
        </p:sp>
        <p:cxnSp>
          <p:nvCxnSpPr>
            <p:cNvPr id="5" name="iṣḷíďé" descr="dab42e6b-bab1-43de-b92a-d4fdc0362b0d"/>
            <p:cNvCxnSpPr/>
            <p:nvPr/>
          </p:nvCxnSpPr>
          <p:spPr>
            <a:xfrm>
              <a:off x="8081991" y="3470415"/>
              <a:ext cx="3340592" cy="0"/>
            </a:xfrm>
            <a:prstGeom prst="line">
              <a:avLst/>
            </a:prstGeom>
            <a:ln w="12700" cap="rnd">
              <a:solidFill>
                <a:schemeClr val="tx2">
                  <a:alpha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ïślïdê" descr="17446bd4-1335-408b-9b45-4e8de440a6d4"/>
            <p:cNvCxnSpPr/>
            <p:nvPr/>
          </p:nvCxnSpPr>
          <p:spPr>
            <a:xfrm>
              <a:off x="693266" y="4895774"/>
              <a:ext cx="3340592" cy="0"/>
            </a:xfrm>
            <a:prstGeom prst="line">
              <a:avLst/>
            </a:prstGeom>
            <a:ln w="12700" cap="rnd">
              <a:solidFill>
                <a:schemeClr val="tx2">
                  <a:alpha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íş1ïďê" descr="0015e84b-0526-4823-bd73-3d9522d9394e"/>
            <p:cNvCxnSpPr/>
            <p:nvPr/>
          </p:nvCxnSpPr>
          <p:spPr>
            <a:xfrm>
              <a:off x="8081991" y="4895774"/>
              <a:ext cx="3340592" cy="0"/>
            </a:xfrm>
            <a:prstGeom prst="line">
              <a:avLst/>
            </a:prstGeom>
            <a:ln w="12700" cap="rnd">
              <a:solidFill>
                <a:schemeClr val="tx2">
                  <a:alpha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íSḻiḑé" descr="28dd8a69-9126-4399-96a6-2a78fe230167"/>
            <p:cNvCxnSpPr/>
            <p:nvPr/>
          </p:nvCxnSpPr>
          <p:spPr>
            <a:xfrm>
              <a:off x="693266" y="3470415"/>
              <a:ext cx="3340592" cy="0"/>
            </a:xfrm>
            <a:prstGeom prst="line">
              <a:avLst/>
            </a:prstGeom>
            <a:ln w="12700" cap="rnd">
              <a:solidFill>
                <a:schemeClr val="tx2">
                  <a:alpha val="50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itle" descr="f3d904ba-8f66-4610-99d6-3790aa12ff5c"/>
            <p:cNvSpPr txBox="true"/>
            <p:nvPr/>
          </p:nvSpPr>
          <p:spPr>
            <a:xfrm>
              <a:off x="658812" y="1130300"/>
              <a:ext cx="10874376" cy="960477"/>
            </a:xfrm>
            <a:prstGeom prst="rect">
              <a:avLst/>
            </a:prstGeom>
            <a:noFill/>
          </p:spPr>
          <p:txBody>
            <a:bodyPr vert="horz" wrap="square" rtlCol="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各项经济指标亮眼，综合实力上新台阶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66" name="组合 65" descr="142758bf-d62b-4883-9a34-03865edde1a8"/>
            <p:cNvGrpSpPr/>
            <p:nvPr/>
          </p:nvGrpSpPr>
          <p:grpSpPr>
            <a:xfrm>
              <a:off x="671780" y="2219164"/>
              <a:ext cx="5362209" cy="1295009"/>
              <a:chOff x="671780" y="2219164"/>
              <a:chExt cx="5362209" cy="1295009"/>
            </a:xfrm>
          </p:grpSpPr>
          <p:sp>
            <p:nvSpPr>
              <p:cNvPr id="39" name="IconBackground1" descr="9642e75f-b7ae-4fa4-bed2-530cbc8a98d3"/>
              <p:cNvSpPr/>
              <p:nvPr/>
            </p:nvSpPr>
            <p:spPr>
              <a:xfrm>
                <a:off x="4457593" y="2219164"/>
                <a:ext cx="1576396" cy="1295009"/>
              </a:xfrm>
              <a:custGeom>
                <a:avLst/>
                <a:gdLst>
                  <a:gd name="connsiteX0" fmla="*/ 1731004 w 1731004"/>
                  <a:gd name="connsiteY0" fmla="*/ 0 h 1422020"/>
                  <a:gd name="connsiteX1" fmla="*/ 1731004 w 1731004"/>
                  <a:gd name="connsiteY1" fmla="*/ 985144 h 1422020"/>
                  <a:gd name="connsiteX2" fmla="*/ 857252 w 1731004"/>
                  <a:gd name="connsiteY2" fmla="*/ 1422020 h 1422020"/>
                  <a:gd name="connsiteX3" fmla="*/ 0 w 1731004"/>
                  <a:gd name="connsiteY3" fmla="*/ 993394 h 1422020"/>
                  <a:gd name="connsiteX4" fmla="*/ 36129 w 1731004"/>
                  <a:gd name="connsiteY4" fmla="*/ 933924 h 1422020"/>
                  <a:gd name="connsiteX5" fmla="*/ 1581720 w 1731004"/>
                  <a:gd name="connsiteY5" fmla="*/ 7538 h 142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31004" h="1422020">
                    <a:moveTo>
                      <a:pt x="1731004" y="0"/>
                    </a:moveTo>
                    <a:lnTo>
                      <a:pt x="1731004" y="985144"/>
                    </a:lnTo>
                    <a:lnTo>
                      <a:pt x="857252" y="1422020"/>
                    </a:lnTo>
                    <a:lnTo>
                      <a:pt x="0" y="993394"/>
                    </a:lnTo>
                    <a:lnTo>
                      <a:pt x="36129" y="933924"/>
                    </a:lnTo>
                    <a:cubicBezTo>
                      <a:pt x="379992" y="424940"/>
                      <a:pt x="938471" y="72863"/>
                      <a:pt x="1581720" y="753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40" name="Icon1" descr="6c20a6cc-101c-405b-a0a2-b08bc8b0e356"/>
              <p:cNvSpPr/>
              <p:nvPr/>
            </p:nvSpPr>
            <p:spPr bwMode="auto">
              <a:xfrm>
                <a:off x="5139151" y="2595384"/>
                <a:ext cx="396429" cy="432317"/>
              </a:xfrm>
              <a:custGeom>
                <a:avLst/>
                <a:gdLst>
                  <a:gd name="T0" fmla="*/ 48 w 73"/>
                  <a:gd name="T1" fmla="*/ 27 h 80"/>
                  <a:gd name="T2" fmla="*/ 55 w 73"/>
                  <a:gd name="T3" fmla="*/ 11 h 80"/>
                  <a:gd name="T4" fmla="*/ 58 w 73"/>
                  <a:gd name="T5" fmla="*/ 10 h 80"/>
                  <a:gd name="T6" fmla="*/ 56 w 73"/>
                  <a:gd name="T7" fmla="*/ 8 h 80"/>
                  <a:gd name="T8" fmla="*/ 56 w 73"/>
                  <a:gd name="T9" fmla="*/ 8 h 80"/>
                  <a:gd name="T10" fmla="*/ 56 w 73"/>
                  <a:gd name="T11" fmla="*/ 8 h 80"/>
                  <a:gd name="T12" fmla="*/ 54 w 73"/>
                  <a:gd name="T13" fmla="*/ 10 h 80"/>
                  <a:gd name="T14" fmla="*/ 39 w 73"/>
                  <a:gd name="T15" fmla="*/ 24 h 80"/>
                  <a:gd name="T16" fmla="*/ 35 w 73"/>
                  <a:gd name="T17" fmla="*/ 24 h 80"/>
                  <a:gd name="T18" fmla="*/ 34 w 73"/>
                  <a:gd name="T19" fmla="*/ 24 h 80"/>
                  <a:gd name="T20" fmla="*/ 16 w 73"/>
                  <a:gd name="T21" fmla="*/ 1 h 80"/>
                  <a:gd name="T22" fmla="*/ 13 w 73"/>
                  <a:gd name="T23" fmla="*/ 1 h 80"/>
                  <a:gd name="T24" fmla="*/ 15 w 73"/>
                  <a:gd name="T25" fmla="*/ 3 h 80"/>
                  <a:gd name="T26" fmla="*/ 29 w 73"/>
                  <a:gd name="T27" fmla="*/ 24 h 80"/>
                  <a:gd name="T28" fmla="*/ 4 w 73"/>
                  <a:gd name="T29" fmla="*/ 27 h 80"/>
                  <a:gd name="T30" fmla="*/ 0 w 73"/>
                  <a:gd name="T31" fmla="*/ 75 h 80"/>
                  <a:gd name="T32" fmla="*/ 6 w 73"/>
                  <a:gd name="T33" fmla="*/ 79 h 80"/>
                  <a:gd name="T34" fmla="*/ 15 w 73"/>
                  <a:gd name="T35" fmla="*/ 80 h 80"/>
                  <a:gd name="T36" fmla="*/ 58 w 73"/>
                  <a:gd name="T37" fmla="*/ 79 h 80"/>
                  <a:gd name="T38" fmla="*/ 67 w 73"/>
                  <a:gd name="T39" fmla="*/ 80 h 80"/>
                  <a:gd name="T40" fmla="*/ 69 w 73"/>
                  <a:gd name="T41" fmla="*/ 79 h 80"/>
                  <a:gd name="T42" fmla="*/ 73 w 73"/>
                  <a:gd name="T43" fmla="*/ 32 h 80"/>
                  <a:gd name="T44" fmla="*/ 62 w 73"/>
                  <a:gd name="T45" fmla="*/ 69 h 80"/>
                  <a:gd name="T46" fmla="*/ 11 w 73"/>
                  <a:gd name="T47" fmla="*/ 76 h 80"/>
                  <a:gd name="T48" fmla="*/ 4 w 73"/>
                  <a:gd name="T49" fmla="*/ 38 h 80"/>
                  <a:gd name="T50" fmla="*/ 54 w 73"/>
                  <a:gd name="T51" fmla="*/ 30 h 80"/>
                  <a:gd name="T52" fmla="*/ 62 w 73"/>
                  <a:gd name="T53" fmla="*/ 69 h 80"/>
                  <a:gd name="T54" fmla="*/ 64 w 73"/>
                  <a:gd name="T55" fmla="*/ 43 h 80"/>
                  <a:gd name="T56" fmla="*/ 70 w 73"/>
                  <a:gd name="T57" fmla="*/ 43 h 80"/>
                  <a:gd name="T58" fmla="*/ 67 w 73"/>
                  <a:gd name="T59" fmla="*/ 39 h 80"/>
                  <a:gd name="T60" fmla="*/ 67 w 73"/>
                  <a:gd name="T61" fmla="*/ 34 h 80"/>
                  <a:gd name="T62" fmla="*/ 67 w 73"/>
                  <a:gd name="T63" fmla="*/ 3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3" h="80">
                    <a:moveTo>
                      <a:pt x="69" y="27"/>
                    </a:moveTo>
                    <a:cubicBezTo>
                      <a:pt x="48" y="27"/>
                      <a:pt x="48" y="27"/>
                      <a:pt x="48" y="27"/>
                    </a:cubicBezTo>
                    <a:cubicBezTo>
                      <a:pt x="47" y="26"/>
                      <a:pt x="44" y="25"/>
                      <a:pt x="40" y="24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5" y="11"/>
                      <a:pt x="56" y="12"/>
                      <a:pt x="56" y="12"/>
                    </a:cubicBezTo>
                    <a:cubicBezTo>
                      <a:pt x="57" y="12"/>
                      <a:pt x="58" y="11"/>
                      <a:pt x="58" y="10"/>
                    </a:cubicBezTo>
                    <a:cubicBezTo>
                      <a:pt x="58" y="9"/>
                      <a:pt x="57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6" y="8"/>
                      <a:pt x="56" y="8"/>
                      <a:pt x="56" y="8"/>
                    </a:cubicBezTo>
                    <a:cubicBezTo>
                      <a:pt x="55" y="8"/>
                      <a:pt x="54" y="9"/>
                      <a:pt x="54" y="10"/>
                    </a:cubicBezTo>
                    <a:cubicBezTo>
                      <a:pt x="54" y="10"/>
                      <a:pt x="54" y="10"/>
                      <a:pt x="55" y="10"/>
                    </a:cubicBezTo>
                    <a:cubicBezTo>
                      <a:pt x="39" y="24"/>
                      <a:pt x="39" y="24"/>
                      <a:pt x="39" y="24"/>
                    </a:cubicBezTo>
                    <a:cubicBezTo>
                      <a:pt x="38" y="24"/>
                      <a:pt x="37" y="24"/>
                      <a:pt x="36" y="24"/>
                    </a:cubicBezTo>
                    <a:cubicBezTo>
                      <a:pt x="36" y="24"/>
                      <a:pt x="35" y="24"/>
                      <a:pt x="35" y="24"/>
                    </a:cubicBezTo>
                    <a:cubicBezTo>
                      <a:pt x="35" y="24"/>
                      <a:pt x="35" y="24"/>
                      <a:pt x="35" y="24"/>
                    </a:cubicBezTo>
                    <a:cubicBezTo>
                      <a:pt x="35" y="24"/>
                      <a:pt x="34" y="24"/>
                      <a:pt x="34" y="24"/>
                    </a:cubicBezTo>
                    <a:cubicBezTo>
                      <a:pt x="16" y="2"/>
                      <a:pt x="16" y="2"/>
                      <a:pt x="16" y="2"/>
                    </a:cubicBezTo>
                    <a:cubicBezTo>
                      <a:pt x="16" y="2"/>
                      <a:pt x="16" y="2"/>
                      <a:pt x="16" y="1"/>
                    </a:cubicBezTo>
                    <a:cubicBezTo>
                      <a:pt x="16" y="0"/>
                      <a:pt x="15" y="0"/>
                      <a:pt x="14" y="0"/>
                    </a:cubicBezTo>
                    <a:cubicBezTo>
                      <a:pt x="13" y="0"/>
                      <a:pt x="13" y="0"/>
                      <a:pt x="13" y="1"/>
                    </a:cubicBezTo>
                    <a:cubicBezTo>
                      <a:pt x="13" y="2"/>
                      <a:pt x="13" y="3"/>
                      <a:pt x="14" y="3"/>
                    </a:cubicBezTo>
                    <a:cubicBezTo>
                      <a:pt x="15" y="3"/>
                      <a:pt x="15" y="3"/>
                      <a:pt x="15" y="3"/>
                    </a:cubicBezTo>
                    <a:cubicBezTo>
                      <a:pt x="33" y="24"/>
                      <a:pt x="33" y="24"/>
                      <a:pt x="33" y="24"/>
                    </a:cubicBezTo>
                    <a:cubicBezTo>
                      <a:pt x="32" y="24"/>
                      <a:pt x="30" y="24"/>
                      <a:pt x="29" y="24"/>
                    </a:cubicBezTo>
                    <a:cubicBezTo>
                      <a:pt x="26" y="25"/>
                      <a:pt x="24" y="26"/>
                      <a:pt x="23" y="27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2" y="27"/>
                      <a:pt x="0" y="29"/>
                      <a:pt x="0" y="32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7"/>
                      <a:pt x="2" y="79"/>
                      <a:pt x="4" y="79"/>
                    </a:cubicBezTo>
                    <a:cubicBezTo>
                      <a:pt x="6" y="79"/>
                      <a:pt x="6" y="79"/>
                      <a:pt x="6" y="79"/>
                    </a:cubicBezTo>
                    <a:cubicBezTo>
                      <a:pt x="6" y="80"/>
                      <a:pt x="6" y="80"/>
                      <a:pt x="6" y="80"/>
                    </a:cubicBezTo>
                    <a:cubicBezTo>
                      <a:pt x="15" y="80"/>
                      <a:pt x="15" y="80"/>
                      <a:pt x="15" y="80"/>
                    </a:cubicBezTo>
                    <a:cubicBezTo>
                      <a:pt x="15" y="79"/>
                      <a:pt x="15" y="79"/>
                      <a:pt x="15" y="79"/>
                    </a:cubicBezTo>
                    <a:cubicBezTo>
                      <a:pt x="58" y="79"/>
                      <a:pt x="58" y="79"/>
                      <a:pt x="58" y="79"/>
                    </a:cubicBezTo>
                    <a:cubicBezTo>
                      <a:pt x="58" y="80"/>
                      <a:pt x="58" y="80"/>
                      <a:pt x="58" y="80"/>
                    </a:cubicBezTo>
                    <a:cubicBezTo>
                      <a:pt x="67" y="80"/>
                      <a:pt x="67" y="80"/>
                      <a:pt x="67" y="80"/>
                    </a:cubicBezTo>
                    <a:cubicBezTo>
                      <a:pt x="67" y="79"/>
                      <a:pt x="67" y="79"/>
                      <a:pt x="67" y="79"/>
                    </a:cubicBezTo>
                    <a:cubicBezTo>
                      <a:pt x="69" y="79"/>
                      <a:pt x="69" y="79"/>
                      <a:pt x="69" y="79"/>
                    </a:cubicBezTo>
                    <a:cubicBezTo>
                      <a:pt x="71" y="79"/>
                      <a:pt x="73" y="77"/>
                      <a:pt x="73" y="75"/>
                    </a:cubicBezTo>
                    <a:cubicBezTo>
                      <a:pt x="73" y="32"/>
                      <a:pt x="73" y="32"/>
                      <a:pt x="73" y="32"/>
                    </a:cubicBezTo>
                    <a:cubicBezTo>
                      <a:pt x="73" y="29"/>
                      <a:pt x="71" y="27"/>
                      <a:pt x="69" y="27"/>
                    </a:cubicBezTo>
                    <a:close/>
                    <a:moveTo>
                      <a:pt x="62" y="69"/>
                    </a:moveTo>
                    <a:cubicBezTo>
                      <a:pt x="62" y="73"/>
                      <a:pt x="58" y="76"/>
                      <a:pt x="54" y="76"/>
                    </a:cubicBezTo>
                    <a:cubicBezTo>
                      <a:pt x="11" y="76"/>
                      <a:pt x="11" y="76"/>
                      <a:pt x="11" y="76"/>
                    </a:cubicBezTo>
                    <a:cubicBezTo>
                      <a:pt x="7" y="76"/>
                      <a:pt x="4" y="73"/>
                      <a:pt x="4" y="69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4" y="34"/>
                      <a:pt x="7" y="30"/>
                      <a:pt x="11" y="30"/>
                    </a:cubicBezTo>
                    <a:cubicBezTo>
                      <a:pt x="54" y="30"/>
                      <a:pt x="54" y="30"/>
                      <a:pt x="54" y="30"/>
                    </a:cubicBezTo>
                    <a:cubicBezTo>
                      <a:pt x="58" y="30"/>
                      <a:pt x="62" y="34"/>
                      <a:pt x="62" y="38"/>
                    </a:cubicBezTo>
                    <a:lnTo>
                      <a:pt x="62" y="69"/>
                    </a:lnTo>
                    <a:close/>
                    <a:moveTo>
                      <a:pt x="67" y="46"/>
                    </a:moveTo>
                    <a:cubicBezTo>
                      <a:pt x="65" y="46"/>
                      <a:pt x="64" y="45"/>
                      <a:pt x="64" y="43"/>
                    </a:cubicBezTo>
                    <a:cubicBezTo>
                      <a:pt x="64" y="42"/>
                      <a:pt x="65" y="40"/>
                      <a:pt x="67" y="40"/>
                    </a:cubicBezTo>
                    <a:cubicBezTo>
                      <a:pt x="68" y="40"/>
                      <a:pt x="70" y="42"/>
                      <a:pt x="70" y="43"/>
                    </a:cubicBezTo>
                    <a:cubicBezTo>
                      <a:pt x="70" y="45"/>
                      <a:pt x="68" y="46"/>
                      <a:pt x="67" y="46"/>
                    </a:cubicBezTo>
                    <a:close/>
                    <a:moveTo>
                      <a:pt x="67" y="39"/>
                    </a:moveTo>
                    <a:cubicBezTo>
                      <a:pt x="65" y="39"/>
                      <a:pt x="64" y="38"/>
                      <a:pt x="64" y="36"/>
                    </a:cubicBezTo>
                    <a:cubicBezTo>
                      <a:pt x="64" y="35"/>
                      <a:pt x="65" y="34"/>
                      <a:pt x="67" y="34"/>
                    </a:cubicBezTo>
                    <a:cubicBezTo>
                      <a:pt x="68" y="34"/>
                      <a:pt x="70" y="35"/>
                      <a:pt x="70" y="36"/>
                    </a:cubicBezTo>
                    <a:cubicBezTo>
                      <a:pt x="70" y="38"/>
                      <a:pt x="68" y="39"/>
                      <a:pt x="67" y="3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26" name="Text1" descr="810fc981-9db8-48c8-94c2-0e7194bb6a48"/>
              <p:cNvSpPr/>
              <p:nvPr/>
            </p:nvSpPr>
            <p:spPr bwMode="auto">
              <a:xfrm>
                <a:off x="671780" y="2697704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latin typeface="微软雅黑"/>
                  </a:rPr>
                  <a:t>2024年全区生产总值首次达414.9亿元，增长5.7%，增速高于全市0.2个百分点。</a:t>
                </a:r>
                <a:endParaRPr lang="en-US" sz="1200" b="0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  <p:sp>
            <p:nvSpPr>
              <p:cNvPr id="27" name="Bullet1" descr="d24d94ff-40d0-4e7a-8972-ac7445833fb2"/>
              <p:cNvSpPr txBox="true"/>
              <p:nvPr/>
            </p:nvSpPr>
            <p:spPr bwMode="auto">
              <a:xfrm>
                <a:off x="671780" y="2296695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生产总值突破400亿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67" name="组合 66" descr="56323cba-92ad-43f5-af6e-154edd7cbf23"/>
            <p:cNvGrpSpPr/>
            <p:nvPr/>
          </p:nvGrpSpPr>
          <p:grpSpPr>
            <a:xfrm>
              <a:off x="6161306" y="2219330"/>
              <a:ext cx="5403365" cy="1294843"/>
              <a:chOff x="6161306" y="2219330"/>
              <a:chExt cx="5403365" cy="1294843"/>
            </a:xfrm>
          </p:grpSpPr>
          <p:sp>
            <p:nvSpPr>
              <p:cNvPr id="34" name="IconBackground2" descr="50f102c7-b3f5-4f32-9795-62875a0487c0"/>
              <p:cNvSpPr/>
              <p:nvPr/>
            </p:nvSpPr>
            <p:spPr>
              <a:xfrm>
                <a:off x="6161306" y="2219330"/>
                <a:ext cx="1573870" cy="1294843"/>
              </a:xfrm>
              <a:custGeom>
                <a:avLst/>
                <a:gdLst>
                  <a:gd name="connsiteX0" fmla="*/ 0 w 1728231"/>
                  <a:gd name="connsiteY0" fmla="*/ 0 h 1421838"/>
                  <a:gd name="connsiteX1" fmla="*/ 145669 w 1728231"/>
                  <a:gd name="connsiteY1" fmla="*/ 7356 h 1421838"/>
                  <a:gd name="connsiteX2" fmla="*/ 1691260 w 1728231"/>
                  <a:gd name="connsiteY2" fmla="*/ 933742 h 1421838"/>
                  <a:gd name="connsiteX3" fmla="*/ 1728231 w 1728231"/>
                  <a:gd name="connsiteY3" fmla="*/ 994599 h 1421838"/>
                  <a:gd name="connsiteX4" fmla="*/ 873752 w 1728231"/>
                  <a:gd name="connsiteY4" fmla="*/ 1421838 h 1421838"/>
                  <a:gd name="connsiteX5" fmla="*/ 0 w 1728231"/>
                  <a:gd name="connsiteY5" fmla="*/ 984962 h 1421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28231" h="1421838">
                    <a:moveTo>
                      <a:pt x="0" y="0"/>
                    </a:moveTo>
                    <a:lnTo>
                      <a:pt x="145669" y="7356"/>
                    </a:lnTo>
                    <a:cubicBezTo>
                      <a:pt x="788919" y="72681"/>
                      <a:pt x="1347397" y="424758"/>
                      <a:pt x="1691260" y="933742"/>
                    </a:cubicBezTo>
                    <a:lnTo>
                      <a:pt x="1728231" y="994599"/>
                    </a:lnTo>
                    <a:lnTo>
                      <a:pt x="873752" y="1421838"/>
                    </a:lnTo>
                    <a:lnTo>
                      <a:pt x="0" y="984962"/>
                    </a:lnTo>
                    <a:close/>
                  </a:path>
                </a:pathLst>
              </a:custGeom>
              <a:solidFill>
                <a:schemeClr val="tx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98050" tIns="438741" rIns="398050" bIns="438741" numCol="1" spcCol="1270" anchor="ctr" anchorCtr="false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</a:p>
            </p:txBody>
          </p:sp>
          <p:sp>
            <p:nvSpPr>
              <p:cNvPr id="43" name="Icon2" descr="a4637271-4c80-4a76-abf5-b9ce42238e12"/>
              <p:cNvSpPr/>
              <p:nvPr/>
            </p:nvSpPr>
            <p:spPr bwMode="auto">
              <a:xfrm>
                <a:off x="6522948" y="2640178"/>
                <a:ext cx="365054" cy="354157"/>
              </a:xfrm>
              <a:custGeom>
                <a:avLst/>
                <a:gdLst>
                  <a:gd name="T0" fmla="*/ 163 w 166"/>
                  <a:gd name="T1" fmla="*/ 79 h 160"/>
                  <a:gd name="T2" fmla="*/ 163 w 166"/>
                  <a:gd name="T3" fmla="*/ 67 h 160"/>
                  <a:gd name="T4" fmla="*/ 89 w 166"/>
                  <a:gd name="T5" fmla="*/ 3 h 160"/>
                  <a:gd name="T6" fmla="*/ 77 w 166"/>
                  <a:gd name="T7" fmla="*/ 3 h 160"/>
                  <a:gd name="T8" fmla="*/ 4 w 166"/>
                  <a:gd name="T9" fmla="*/ 71 h 160"/>
                  <a:gd name="T10" fmla="*/ 3 w 166"/>
                  <a:gd name="T11" fmla="*/ 82 h 160"/>
                  <a:gd name="T12" fmla="*/ 5 w 166"/>
                  <a:gd name="T13" fmla="*/ 84 h 160"/>
                  <a:gd name="T14" fmla="*/ 16 w 166"/>
                  <a:gd name="T15" fmla="*/ 85 h 160"/>
                  <a:gd name="T16" fmla="*/ 22 w 166"/>
                  <a:gd name="T17" fmla="*/ 80 h 160"/>
                  <a:gd name="T18" fmla="*/ 22 w 166"/>
                  <a:gd name="T19" fmla="*/ 152 h 160"/>
                  <a:gd name="T20" fmla="*/ 30 w 166"/>
                  <a:gd name="T21" fmla="*/ 160 h 160"/>
                  <a:gd name="T22" fmla="*/ 58 w 166"/>
                  <a:gd name="T23" fmla="*/ 160 h 160"/>
                  <a:gd name="T24" fmla="*/ 66 w 166"/>
                  <a:gd name="T25" fmla="*/ 152 h 160"/>
                  <a:gd name="T26" fmla="*/ 66 w 166"/>
                  <a:gd name="T27" fmla="*/ 102 h 160"/>
                  <a:gd name="T28" fmla="*/ 103 w 166"/>
                  <a:gd name="T29" fmla="*/ 102 h 160"/>
                  <a:gd name="T30" fmla="*/ 103 w 166"/>
                  <a:gd name="T31" fmla="*/ 152 h 160"/>
                  <a:gd name="T32" fmla="*/ 111 w 166"/>
                  <a:gd name="T33" fmla="*/ 160 h 160"/>
                  <a:gd name="T34" fmla="*/ 141 w 166"/>
                  <a:gd name="T35" fmla="*/ 160 h 160"/>
                  <a:gd name="T36" fmla="*/ 149 w 166"/>
                  <a:gd name="T37" fmla="*/ 152 h 160"/>
                  <a:gd name="T38" fmla="*/ 149 w 166"/>
                  <a:gd name="T39" fmla="*/ 81 h 160"/>
                  <a:gd name="T40" fmla="*/ 153 w 166"/>
                  <a:gd name="T41" fmla="*/ 84 h 160"/>
                  <a:gd name="T42" fmla="*/ 161 w 166"/>
                  <a:gd name="T43" fmla="*/ 81 h 160"/>
                  <a:gd name="T44" fmla="*/ 163 w 166"/>
                  <a:gd name="T45" fmla="*/ 79 h 160"/>
                  <a:gd name="T46" fmla="*/ 163 w 166"/>
                  <a:gd name="T47" fmla="*/ 79 h 160"/>
                  <a:gd name="T48" fmla="*/ 163 w 166"/>
                  <a:gd name="T49" fmla="*/ 79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6" h="160">
                    <a:moveTo>
                      <a:pt x="163" y="79"/>
                    </a:moveTo>
                    <a:cubicBezTo>
                      <a:pt x="166" y="75"/>
                      <a:pt x="166" y="70"/>
                      <a:pt x="163" y="67"/>
                    </a:cubicBezTo>
                    <a:cubicBezTo>
                      <a:pt x="89" y="3"/>
                      <a:pt x="89" y="3"/>
                      <a:pt x="89" y="3"/>
                    </a:cubicBezTo>
                    <a:cubicBezTo>
                      <a:pt x="86" y="0"/>
                      <a:pt x="81" y="0"/>
                      <a:pt x="77" y="3"/>
                    </a:cubicBezTo>
                    <a:cubicBezTo>
                      <a:pt x="4" y="71"/>
                      <a:pt x="4" y="71"/>
                      <a:pt x="4" y="71"/>
                    </a:cubicBezTo>
                    <a:cubicBezTo>
                      <a:pt x="0" y="74"/>
                      <a:pt x="0" y="79"/>
                      <a:pt x="3" y="82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8" y="87"/>
                      <a:pt x="13" y="88"/>
                      <a:pt x="16" y="85"/>
                    </a:cubicBezTo>
                    <a:cubicBezTo>
                      <a:pt x="22" y="80"/>
                      <a:pt x="22" y="80"/>
                      <a:pt x="22" y="80"/>
                    </a:cubicBezTo>
                    <a:cubicBezTo>
                      <a:pt x="22" y="152"/>
                      <a:pt x="22" y="152"/>
                      <a:pt x="22" y="152"/>
                    </a:cubicBezTo>
                    <a:cubicBezTo>
                      <a:pt x="22" y="157"/>
                      <a:pt x="25" y="160"/>
                      <a:pt x="30" y="160"/>
                    </a:cubicBezTo>
                    <a:cubicBezTo>
                      <a:pt x="58" y="160"/>
                      <a:pt x="58" y="160"/>
                      <a:pt x="58" y="160"/>
                    </a:cubicBezTo>
                    <a:cubicBezTo>
                      <a:pt x="63" y="160"/>
                      <a:pt x="66" y="157"/>
                      <a:pt x="66" y="152"/>
                    </a:cubicBezTo>
                    <a:cubicBezTo>
                      <a:pt x="66" y="102"/>
                      <a:pt x="66" y="102"/>
                      <a:pt x="66" y="102"/>
                    </a:cubicBezTo>
                    <a:cubicBezTo>
                      <a:pt x="103" y="102"/>
                      <a:pt x="103" y="102"/>
                      <a:pt x="103" y="102"/>
                    </a:cubicBezTo>
                    <a:cubicBezTo>
                      <a:pt x="103" y="152"/>
                      <a:pt x="103" y="152"/>
                      <a:pt x="103" y="152"/>
                    </a:cubicBezTo>
                    <a:cubicBezTo>
                      <a:pt x="103" y="157"/>
                      <a:pt x="106" y="160"/>
                      <a:pt x="111" y="160"/>
                    </a:cubicBezTo>
                    <a:cubicBezTo>
                      <a:pt x="141" y="160"/>
                      <a:pt x="141" y="160"/>
                      <a:pt x="141" y="160"/>
                    </a:cubicBezTo>
                    <a:cubicBezTo>
                      <a:pt x="146" y="160"/>
                      <a:pt x="149" y="157"/>
                      <a:pt x="149" y="152"/>
                    </a:cubicBezTo>
                    <a:cubicBezTo>
                      <a:pt x="149" y="81"/>
                      <a:pt x="149" y="81"/>
                      <a:pt x="149" y="81"/>
                    </a:cubicBezTo>
                    <a:cubicBezTo>
                      <a:pt x="149" y="81"/>
                      <a:pt x="151" y="82"/>
                      <a:pt x="153" y="84"/>
                    </a:cubicBezTo>
                    <a:cubicBezTo>
                      <a:pt x="154" y="86"/>
                      <a:pt x="158" y="84"/>
                      <a:pt x="161" y="81"/>
                    </a:cubicBezTo>
                    <a:lnTo>
                      <a:pt x="163" y="79"/>
                    </a:lnTo>
                    <a:close/>
                    <a:moveTo>
                      <a:pt x="163" y="79"/>
                    </a:moveTo>
                    <a:cubicBezTo>
                      <a:pt x="163" y="79"/>
                      <a:pt x="163" y="79"/>
                      <a:pt x="163" y="7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32" name="Text2" descr="c6b75ee9-1b55-4385-ad3d-066b01ee28e1"/>
              <p:cNvSpPr/>
              <p:nvPr/>
            </p:nvSpPr>
            <p:spPr bwMode="auto">
              <a:xfrm>
                <a:off x="8060505" y="2697704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规上工业增加值增长18.8%，居全市第二，工业发展势头强劲。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3" name="Bullet2" descr="c04b8185-77c5-46ba-8afc-f570006ba589"/>
              <p:cNvSpPr txBox="true"/>
              <p:nvPr/>
            </p:nvSpPr>
            <p:spPr bwMode="auto">
              <a:xfrm>
                <a:off x="8060505" y="2296695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规上工业增加值增速居前列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68" name="组合 67" descr="ebb91c13-7247-425e-9dd7-1cbbf83a1654"/>
            <p:cNvGrpSpPr/>
            <p:nvPr/>
          </p:nvGrpSpPr>
          <p:grpSpPr>
            <a:xfrm>
              <a:off x="671780" y="3269087"/>
              <a:ext cx="4478300" cy="1820670"/>
              <a:chOff x="671780" y="3269087"/>
              <a:chExt cx="4478300" cy="1820670"/>
            </a:xfrm>
          </p:grpSpPr>
          <p:sp>
            <p:nvSpPr>
              <p:cNvPr id="38" name="IconBackground3" descr="7425e66e-8820-413d-b155-4078a9e0d4e8"/>
              <p:cNvSpPr/>
              <p:nvPr/>
            </p:nvSpPr>
            <p:spPr>
              <a:xfrm>
                <a:off x="4135287" y="3269087"/>
                <a:ext cx="1014793" cy="1820670"/>
              </a:xfrm>
              <a:custGeom>
                <a:avLst/>
                <a:gdLst>
                  <a:gd name="connsiteX0" fmla="*/ 249961 w 1114321"/>
                  <a:gd name="connsiteY0" fmla="*/ 0 h 1999236"/>
                  <a:gd name="connsiteX1" fmla="*/ 1114321 w 1114321"/>
                  <a:gd name="connsiteY1" fmla="*/ 432181 h 1999236"/>
                  <a:gd name="connsiteX2" fmla="*/ 1114321 w 1114321"/>
                  <a:gd name="connsiteY2" fmla="*/ 1567056 h 1999236"/>
                  <a:gd name="connsiteX3" fmla="*/ 249962 w 1114321"/>
                  <a:gd name="connsiteY3" fmla="*/ 1999236 h 1999236"/>
                  <a:gd name="connsiteX4" fmla="*/ 167077 w 1114321"/>
                  <a:gd name="connsiteY4" fmla="*/ 1827179 h 1999236"/>
                  <a:gd name="connsiteX5" fmla="*/ 0 w 1114321"/>
                  <a:gd name="connsiteY5" fmla="*/ 999617 h 1999236"/>
                  <a:gd name="connsiteX6" fmla="*/ 167077 w 1114321"/>
                  <a:gd name="connsiteY6" fmla="*/ 172056 h 1999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14321" h="1999236">
                    <a:moveTo>
                      <a:pt x="249961" y="0"/>
                    </a:moveTo>
                    <a:lnTo>
                      <a:pt x="1114321" y="432181"/>
                    </a:lnTo>
                    <a:lnTo>
                      <a:pt x="1114321" y="1567056"/>
                    </a:lnTo>
                    <a:lnTo>
                      <a:pt x="249962" y="1999236"/>
                    </a:lnTo>
                    <a:lnTo>
                      <a:pt x="167077" y="1827179"/>
                    </a:lnTo>
                    <a:cubicBezTo>
                      <a:pt x="59492" y="1572820"/>
                      <a:pt x="0" y="1293166"/>
                      <a:pt x="0" y="999617"/>
                    </a:cubicBezTo>
                    <a:cubicBezTo>
                      <a:pt x="0" y="706068"/>
                      <a:pt x="59492" y="426415"/>
                      <a:pt x="167077" y="172056"/>
                    </a:cubicBezTo>
                    <a:close/>
                  </a:path>
                </a:pathLst>
              </a:custGeom>
              <a:solidFill>
                <a:schemeClr val="tx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98050" tIns="438741" rIns="398050" bIns="438741" numCol="1" spcCol="1270" anchor="ctr" anchorCtr="false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</a:p>
            </p:txBody>
          </p:sp>
          <p:sp>
            <p:nvSpPr>
              <p:cNvPr id="49" name="Icon3" descr="bf100664-8211-48f5-952f-d4a81699cb2c"/>
              <p:cNvSpPr/>
              <p:nvPr/>
            </p:nvSpPr>
            <p:spPr bwMode="auto">
              <a:xfrm>
                <a:off x="4423848" y="3939704"/>
                <a:ext cx="365127" cy="389541"/>
              </a:xfrm>
              <a:custGeom>
                <a:avLst/>
                <a:gdLst>
                  <a:gd name="T0" fmla="*/ 116 w 136"/>
                  <a:gd name="T1" fmla="*/ 46 h 146"/>
                  <a:gd name="T2" fmla="*/ 113 w 136"/>
                  <a:gd name="T3" fmla="*/ 43 h 146"/>
                  <a:gd name="T4" fmla="*/ 109 w 136"/>
                  <a:gd name="T5" fmla="*/ 41 h 146"/>
                  <a:gd name="T6" fmla="*/ 33 w 136"/>
                  <a:gd name="T7" fmla="*/ 3 h 146"/>
                  <a:gd name="T8" fmla="*/ 24 w 136"/>
                  <a:gd name="T9" fmla="*/ 2 h 146"/>
                  <a:gd name="T10" fmla="*/ 31 w 136"/>
                  <a:gd name="T11" fmla="*/ 8 h 146"/>
                  <a:gd name="T12" fmla="*/ 99 w 136"/>
                  <a:gd name="T13" fmla="*/ 43 h 146"/>
                  <a:gd name="T14" fmla="*/ 98 w 136"/>
                  <a:gd name="T15" fmla="*/ 45 h 146"/>
                  <a:gd name="T16" fmla="*/ 28 w 136"/>
                  <a:gd name="T17" fmla="*/ 45 h 146"/>
                  <a:gd name="T18" fmla="*/ 4 w 136"/>
                  <a:gd name="T19" fmla="*/ 94 h 146"/>
                  <a:gd name="T20" fmla="*/ 28 w 136"/>
                  <a:gd name="T21" fmla="*/ 146 h 146"/>
                  <a:gd name="T22" fmla="*/ 118 w 136"/>
                  <a:gd name="T23" fmla="*/ 146 h 146"/>
                  <a:gd name="T24" fmla="*/ 135 w 136"/>
                  <a:gd name="T25" fmla="*/ 94 h 146"/>
                  <a:gd name="T26" fmla="*/ 117 w 136"/>
                  <a:gd name="T27" fmla="*/ 46 h 146"/>
                  <a:gd name="T28" fmla="*/ 116 w 136"/>
                  <a:gd name="T29" fmla="*/ 46 h 146"/>
                  <a:gd name="T30" fmla="*/ 121 w 136"/>
                  <a:gd name="T31" fmla="*/ 130 h 146"/>
                  <a:gd name="T32" fmla="*/ 108 w 136"/>
                  <a:gd name="T33" fmla="*/ 142 h 146"/>
                  <a:gd name="T34" fmla="*/ 95 w 136"/>
                  <a:gd name="T35" fmla="*/ 130 h 146"/>
                  <a:gd name="T36" fmla="*/ 95 w 136"/>
                  <a:gd name="T37" fmla="*/ 97 h 146"/>
                  <a:gd name="T38" fmla="*/ 108 w 136"/>
                  <a:gd name="T39" fmla="*/ 85 h 146"/>
                  <a:gd name="T40" fmla="*/ 121 w 136"/>
                  <a:gd name="T41" fmla="*/ 97 h 146"/>
                  <a:gd name="T42" fmla="*/ 121 w 136"/>
                  <a:gd name="T43" fmla="*/ 130 h 146"/>
                  <a:gd name="T44" fmla="*/ 127 w 136"/>
                  <a:gd name="T45" fmla="*/ 68 h 146"/>
                  <a:gd name="T46" fmla="*/ 116 w 136"/>
                  <a:gd name="T47" fmla="*/ 79 h 146"/>
                  <a:gd name="T48" fmla="*/ 23 w 136"/>
                  <a:gd name="T49" fmla="*/ 79 h 146"/>
                  <a:gd name="T50" fmla="*/ 12 w 136"/>
                  <a:gd name="T51" fmla="*/ 68 h 146"/>
                  <a:gd name="T52" fmla="*/ 12 w 136"/>
                  <a:gd name="T53" fmla="*/ 67 h 146"/>
                  <a:gd name="T54" fmla="*/ 23 w 136"/>
                  <a:gd name="T55" fmla="*/ 56 h 146"/>
                  <a:gd name="T56" fmla="*/ 116 w 136"/>
                  <a:gd name="T57" fmla="*/ 56 h 146"/>
                  <a:gd name="T58" fmla="*/ 127 w 136"/>
                  <a:gd name="T59" fmla="*/ 67 h 146"/>
                  <a:gd name="T60" fmla="*/ 127 w 136"/>
                  <a:gd name="T61" fmla="*/ 68 h 146"/>
                  <a:gd name="T62" fmla="*/ 127 w 136"/>
                  <a:gd name="T63" fmla="*/ 68 h 146"/>
                  <a:gd name="T64" fmla="*/ 127 w 136"/>
                  <a:gd name="T65" fmla="*/ 68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6" h="146">
                    <a:moveTo>
                      <a:pt x="116" y="46"/>
                    </a:moveTo>
                    <a:cubicBezTo>
                      <a:pt x="116" y="46"/>
                      <a:pt x="114" y="44"/>
                      <a:pt x="113" y="43"/>
                    </a:cubicBezTo>
                    <a:cubicBezTo>
                      <a:pt x="112" y="42"/>
                      <a:pt x="111" y="42"/>
                      <a:pt x="109" y="41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29" y="1"/>
                      <a:pt x="25" y="0"/>
                      <a:pt x="24" y="2"/>
                    </a:cubicBezTo>
                    <a:cubicBezTo>
                      <a:pt x="24" y="3"/>
                      <a:pt x="26" y="6"/>
                      <a:pt x="31" y="8"/>
                    </a:cubicBezTo>
                    <a:cubicBezTo>
                      <a:pt x="99" y="43"/>
                      <a:pt x="99" y="43"/>
                      <a:pt x="99" y="43"/>
                    </a:cubicBezTo>
                    <a:cubicBezTo>
                      <a:pt x="102" y="44"/>
                      <a:pt x="102" y="46"/>
                      <a:pt x="98" y="45"/>
                    </a:cubicBezTo>
                    <a:cubicBezTo>
                      <a:pt x="28" y="45"/>
                      <a:pt x="28" y="45"/>
                      <a:pt x="28" y="45"/>
                    </a:cubicBezTo>
                    <a:cubicBezTo>
                      <a:pt x="1" y="45"/>
                      <a:pt x="4" y="46"/>
                      <a:pt x="4" y="94"/>
                    </a:cubicBezTo>
                    <a:cubicBezTo>
                      <a:pt x="4" y="143"/>
                      <a:pt x="0" y="146"/>
                      <a:pt x="28" y="146"/>
                    </a:cubicBezTo>
                    <a:cubicBezTo>
                      <a:pt x="118" y="146"/>
                      <a:pt x="118" y="146"/>
                      <a:pt x="118" y="146"/>
                    </a:cubicBezTo>
                    <a:cubicBezTo>
                      <a:pt x="135" y="146"/>
                      <a:pt x="135" y="143"/>
                      <a:pt x="135" y="94"/>
                    </a:cubicBezTo>
                    <a:cubicBezTo>
                      <a:pt x="135" y="51"/>
                      <a:pt x="136" y="46"/>
                      <a:pt x="117" y="46"/>
                    </a:cubicBezTo>
                    <a:cubicBezTo>
                      <a:pt x="117" y="46"/>
                      <a:pt x="117" y="46"/>
                      <a:pt x="116" y="46"/>
                    </a:cubicBezTo>
                    <a:close/>
                    <a:moveTo>
                      <a:pt x="121" y="130"/>
                    </a:moveTo>
                    <a:cubicBezTo>
                      <a:pt x="121" y="137"/>
                      <a:pt x="116" y="142"/>
                      <a:pt x="108" y="142"/>
                    </a:cubicBezTo>
                    <a:cubicBezTo>
                      <a:pt x="100" y="142"/>
                      <a:pt x="95" y="137"/>
                      <a:pt x="95" y="130"/>
                    </a:cubicBezTo>
                    <a:cubicBezTo>
                      <a:pt x="95" y="97"/>
                      <a:pt x="95" y="97"/>
                      <a:pt x="95" y="97"/>
                    </a:cubicBezTo>
                    <a:cubicBezTo>
                      <a:pt x="95" y="90"/>
                      <a:pt x="100" y="85"/>
                      <a:pt x="108" y="85"/>
                    </a:cubicBezTo>
                    <a:cubicBezTo>
                      <a:pt x="116" y="85"/>
                      <a:pt x="121" y="90"/>
                      <a:pt x="121" y="97"/>
                    </a:cubicBezTo>
                    <a:lnTo>
                      <a:pt x="121" y="130"/>
                    </a:lnTo>
                    <a:close/>
                    <a:moveTo>
                      <a:pt x="127" y="68"/>
                    </a:moveTo>
                    <a:cubicBezTo>
                      <a:pt x="127" y="74"/>
                      <a:pt x="122" y="79"/>
                      <a:pt x="116" y="79"/>
                    </a:cubicBezTo>
                    <a:cubicBezTo>
                      <a:pt x="23" y="79"/>
                      <a:pt x="23" y="79"/>
                      <a:pt x="23" y="79"/>
                    </a:cubicBezTo>
                    <a:cubicBezTo>
                      <a:pt x="17" y="79"/>
                      <a:pt x="12" y="74"/>
                      <a:pt x="12" y="68"/>
                    </a:cubicBezTo>
                    <a:cubicBezTo>
                      <a:pt x="12" y="67"/>
                      <a:pt x="12" y="67"/>
                      <a:pt x="12" y="67"/>
                    </a:cubicBezTo>
                    <a:cubicBezTo>
                      <a:pt x="12" y="61"/>
                      <a:pt x="17" y="56"/>
                      <a:pt x="23" y="56"/>
                    </a:cubicBezTo>
                    <a:cubicBezTo>
                      <a:pt x="116" y="56"/>
                      <a:pt x="116" y="56"/>
                      <a:pt x="116" y="56"/>
                    </a:cubicBezTo>
                    <a:cubicBezTo>
                      <a:pt x="122" y="56"/>
                      <a:pt x="127" y="61"/>
                      <a:pt x="127" y="67"/>
                    </a:cubicBezTo>
                    <a:lnTo>
                      <a:pt x="127" y="68"/>
                    </a:lnTo>
                    <a:close/>
                    <a:moveTo>
                      <a:pt x="127" y="68"/>
                    </a:moveTo>
                    <a:cubicBezTo>
                      <a:pt x="127" y="68"/>
                      <a:pt x="127" y="68"/>
                      <a:pt x="127" y="6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24" name="Text3" descr="9a112602-1203-41e2-ae18-b531a70d8633"/>
              <p:cNvSpPr/>
              <p:nvPr/>
            </p:nvSpPr>
            <p:spPr bwMode="auto">
              <a:xfrm>
                <a:off x="671780" y="4077343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固定资产投资增长10.2%，居全市第三；社会消费品零售总额增长7.3%，居全市第一。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5" name="Bullet3" descr="6237d31c-4071-4633-8b67-baf90fab9ddf"/>
              <p:cNvSpPr txBox="true"/>
              <p:nvPr/>
            </p:nvSpPr>
            <p:spPr bwMode="auto">
              <a:xfrm>
                <a:off x="671780" y="3676334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固投、社零总额表现突出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69" name="组合 68" descr="588bbdd6-64fc-418f-b73e-ec3e77e92197"/>
            <p:cNvGrpSpPr/>
            <p:nvPr/>
          </p:nvGrpSpPr>
          <p:grpSpPr>
            <a:xfrm>
              <a:off x="6994661" y="3241872"/>
              <a:ext cx="4570010" cy="1820670"/>
              <a:chOff x="6994661" y="3241872"/>
              <a:chExt cx="4570010" cy="1820670"/>
            </a:xfrm>
          </p:grpSpPr>
          <p:sp>
            <p:nvSpPr>
              <p:cNvPr id="35" name="IconBackground4" descr="b9296bc5-8186-4599-9786-d334375b751b"/>
              <p:cNvSpPr/>
              <p:nvPr/>
            </p:nvSpPr>
            <p:spPr>
              <a:xfrm>
                <a:off x="6994661" y="3241872"/>
                <a:ext cx="1014793" cy="1820670"/>
              </a:xfrm>
              <a:custGeom>
                <a:avLst/>
                <a:gdLst>
                  <a:gd name="connsiteX0" fmla="*/ 864361 w 1114321"/>
                  <a:gd name="connsiteY0" fmla="*/ 0 h 1999236"/>
                  <a:gd name="connsiteX1" fmla="*/ 947244 w 1114321"/>
                  <a:gd name="connsiteY1" fmla="*/ 172056 h 1999236"/>
                  <a:gd name="connsiteX2" fmla="*/ 1114321 w 1114321"/>
                  <a:gd name="connsiteY2" fmla="*/ 999617 h 1999236"/>
                  <a:gd name="connsiteX3" fmla="*/ 947244 w 1114321"/>
                  <a:gd name="connsiteY3" fmla="*/ 1827179 h 1999236"/>
                  <a:gd name="connsiteX4" fmla="*/ 864360 w 1114321"/>
                  <a:gd name="connsiteY4" fmla="*/ 1999236 h 1999236"/>
                  <a:gd name="connsiteX5" fmla="*/ 0 w 1114321"/>
                  <a:gd name="connsiteY5" fmla="*/ 1567056 h 1999236"/>
                  <a:gd name="connsiteX6" fmla="*/ 0 w 1114321"/>
                  <a:gd name="connsiteY6" fmla="*/ 432181 h 1999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14321" h="1999236">
                    <a:moveTo>
                      <a:pt x="864361" y="0"/>
                    </a:moveTo>
                    <a:lnTo>
                      <a:pt x="947244" y="172056"/>
                    </a:lnTo>
                    <a:cubicBezTo>
                      <a:pt x="1054829" y="426415"/>
                      <a:pt x="1114321" y="706068"/>
                      <a:pt x="1114321" y="999617"/>
                    </a:cubicBezTo>
                    <a:cubicBezTo>
                      <a:pt x="1114321" y="1293166"/>
                      <a:pt x="1054829" y="1572820"/>
                      <a:pt x="947244" y="1827179"/>
                    </a:cubicBezTo>
                    <a:lnTo>
                      <a:pt x="864360" y="1999236"/>
                    </a:lnTo>
                    <a:lnTo>
                      <a:pt x="0" y="1567056"/>
                    </a:lnTo>
                    <a:lnTo>
                      <a:pt x="0" y="43218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48" name="Icon4" descr="f7c890fa-4fa7-4bf4-9a73-0411aa449431"/>
              <p:cNvSpPr/>
              <p:nvPr/>
            </p:nvSpPr>
            <p:spPr bwMode="auto">
              <a:xfrm>
                <a:off x="7369171" y="4005330"/>
                <a:ext cx="368084" cy="234780"/>
              </a:xfrm>
              <a:custGeom>
                <a:avLst/>
                <a:gdLst>
                  <a:gd name="T0" fmla="*/ 7 w 257"/>
                  <a:gd name="T1" fmla="*/ 163 h 163"/>
                  <a:gd name="T2" fmla="*/ 251 w 257"/>
                  <a:gd name="T3" fmla="*/ 163 h 163"/>
                  <a:gd name="T4" fmla="*/ 257 w 257"/>
                  <a:gd name="T5" fmla="*/ 156 h 163"/>
                  <a:gd name="T6" fmla="*/ 257 w 257"/>
                  <a:gd name="T7" fmla="*/ 6 h 163"/>
                  <a:gd name="T8" fmla="*/ 251 w 257"/>
                  <a:gd name="T9" fmla="*/ 0 h 163"/>
                  <a:gd name="T10" fmla="*/ 7 w 257"/>
                  <a:gd name="T11" fmla="*/ 0 h 163"/>
                  <a:gd name="T12" fmla="*/ 0 w 257"/>
                  <a:gd name="T13" fmla="*/ 6 h 163"/>
                  <a:gd name="T14" fmla="*/ 0 w 257"/>
                  <a:gd name="T15" fmla="*/ 156 h 163"/>
                  <a:gd name="T16" fmla="*/ 7 w 257"/>
                  <a:gd name="T17" fmla="*/ 163 h 163"/>
                  <a:gd name="T18" fmla="*/ 23 w 257"/>
                  <a:gd name="T19" fmla="*/ 22 h 163"/>
                  <a:gd name="T20" fmla="*/ 235 w 257"/>
                  <a:gd name="T21" fmla="*/ 22 h 163"/>
                  <a:gd name="T22" fmla="*/ 235 w 257"/>
                  <a:gd name="T23" fmla="*/ 140 h 163"/>
                  <a:gd name="T24" fmla="*/ 23 w 257"/>
                  <a:gd name="T25" fmla="*/ 140 h 163"/>
                  <a:gd name="T26" fmla="*/ 23 w 257"/>
                  <a:gd name="T27" fmla="*/ 22 h 163"/>
                  <a:gd name="T28" fmla="*/ 23 w 257"/>
                  <a:gd name="T29" fmla="*/ 22 h 163"/>
                  <a:gd name="T30" fmla="*/ 23 w 257"/>
                  <a:gd name="T31" fmla="*/ 22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7" h="163">
                    <a:moveTo>
                      <a:pt x="7" y="163"/>
                    </a:moveTo>
                    <a:cubicBezTo>
                      <a:pt x="251" y="163"/>
                      <a:pt x="251" y="163"/>
                      <a:pt x="251" y="163"/>
                    </a:cubicBezTo>
                    <a:cubicBezTo>
                      <a:pt x="255" y="163"/>
                      <a:pt x="257" y="160"/>
                      <a:pt x="257" y="156"/>
                    </a:cubicBezTo>
                    <a:cubicBezTo>
                      <a:pt x="257" y="6"/>
                      <a:pt x="257" y="6"/>
                      <a:pt x="257" y="6"/>
                    </a:cubicBezTo>
                    <a:cubicBezTo>
                      <a:pt x="257" y="3"/>
                      <a:pt x="255" y="0"/>
                      <a:pt x="25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156"/>
                      <a:pt x="0" y="156"/>
                      <a:pt x="0" y="156"/>
                    </a:cubicBezTo>
                    <a:cubicBezTo>
                      <a:pt x="0" y="160"/>
                      <a:pt x="3" y="163"/>
                      <a:pt x="7" y="163"/>
                    </a:cubicBezTo>
                    <a:close/>
                    <a:moveTo>
                      <a:pt x="23" y="22"/>
                    </a:moveTo>
                    <a:cubicBezTo>
                      <a:pt x="235" y="22"/>
                      <a:pt x="235" y="22"/>
                      <a:pt x="235" y="22"/>
                    </a:cubicBezTo>
                    <a:cubicBezTo>
                      <a:pt x="235" y="140"/>
                      <a:pt x="235" y="140"/>
                      <a:pt x="235" y="140"/>
                    </a:cubicBezTo>
                    <a:cubicBezTo>
                      <a:pt x="23" y="140"/>
                      <a:pt x="23" y="140"/>
                      <a:pt x="23" y="140"/>
                    </a:cubicBezTo>
                    <a:lnTo>
                      <a:pt x="23" y="22"/>
                    </a:lnTo>
                    <a:close/>
                    <a:moveTo>
                      <a:pt x="23" y="22"/>
                    </a:moveTo>
                    <a:cubicBezTo>
                      <a:pt x="23" y="22"/>
                      <a:pt x="23" y="22"/>
                      <a:pt x="23" y="2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30" name="Text4" descr="96e8898d-06d8-4e59-9199-671c8a723e28"/>
              <p:cNvSpPr/>
              <p:nvPr/>
            </p:nvSpPr>
            <p:spPr bwMode="auto">
              <a:xfrm>
                <a:off x="8060505" y="4077343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latin typeface="微软雅黑"/>
                  </a:rPr>
                  <a:t>“五聚五提”综合考评前三季度和第四季度均位居全市第二，工作成效显著。</a:t>
                </a:r>
                <a:endParaRPr lang="en-US" sz="1200" b="0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  <p:sp>
            <p:nvSpPr>
              <p:cNvPr id="31" name="Bullet4" descr="ed25344b-3a07-45ab-bb56-6ece5d6578eb"/>
              <p:cNvSpPr txBox="true"/>
              <p:nvPr/>
            </p:nvSpPr>
            <p:spPr bwMode="auto">
              <a:xfrm>
                <a:off x="8060505" y="3676334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latin typeface="微软雅黑"/>
                  </a:rPr>
                  <a:t>“五聚五提”考评成绩优异</a:t>
                </a:r>
                <a:endParaRPr lang="en-US" sz="1800" b="1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</p:grpSp>
        <p:grpSp>
          <p:nvGrpSpPr>
            <p:cNvPr id="70" name="组合 69" descr="7e21fcc1-dc85-467b-80b6-8c4c70f2ff61"/>
            <p:cNvGrpSpPr/>
            <p:nvPr/>
          </p:nvGrpSpPr>
          <p:grpSpPr>
            <a:xfrm>
              <a:off x="671780" y="4790239"/>
              <a:ext cx="5362210" cy="1324976"/>
              <a:chOff x="671780" y="4790239"/>
              <a:chExt cx="5362210" cy="1324976"/>
            </a:xfrm>
          </p:grpSpPr>
          <p:sp>
            <p:nvSpPr>
              <p:cNvPr id="37" name="IconBackground5" descr="c3fbbf19-336c-483e-8bd8-38ac117d0afe"/>
              <p:cNvSpPr/>
              <p:nvPr/>
            </p:nvSpPr>
            <p:spPr>
              <a:xfrm>
                <a:off x="4457595" y="4790239"/>
                <a:ext cx="1576395" cy="1295009"/>
              </a:xfrm>
              <a:custGeom>
                <a:avLst/>
                <a:gdLst>
                  <a:gd name="connsiteX0" fmla="*/ 857251 w 1731003"/>
                  <a:gd name="connsiteY0" fmla="*/ 0 h 1422020"/>
                  <a:gd name="connsiteX1" fmla="*/ 1731003 w 1731003"/>
                  <a:gd name="connsiteY1" fmla="*/ 436877 h 1422020"/>
                  <a:gd name="connsiteX2" fmla="*/ 1731003 w 1731003"/>
                  <a:gd name="connsiteY2" fmla="*/ 1422020 h 1422020"/>
                  <a:gd name="connsiteX3" fmla="*/ 1581719 w 1731003"/>
                  <a:gd name="connsiteY3" fmla="*/ 1414482 h 1422020"/>
                  <a:gd name="connsiteX4" fmla="*/ 36128 w 1731003"/>
                  <a:gd name="connsiteY4" fmla="*/ 488095 h 1422020"/>
                  <a:gd name="connsiteX5" fmla="*/ 0 w 1731003"/>
                  <a:gd name="connsiteY5" fmla="*/ 428627 h 142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31003" h="1422020">
                    <a:moveTo>
                      <a:pt x="857251" y="0"/>
                    </a:moveTo>
                    <a:lnTo>
                      <a:pt x="1731003" y="436877"/>
                    </a:lnTo>
                    <a:lnTo>
                      <a:pt x="1731003" y="1422020"/>
                    </a:lnTo>
                    <a:lnTo>
                      <a:pt x="1581719" y="1414482"/>
                    </a:lnTo>
                    <a:cubicBezTo>
                      <a:pt x="938470" y="1349156"/>
                      <a:pt x="379991" y="997079"/>
                      <a:pt x="36128" y="488095"/>
                    </a:cubicBezTo>
                    <a:lnTo>
                      <a:pt x="0" y="428627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44" name="Icon5" descr="c09a9bc4-ec35-4fd4-a5c5-acff0e78fb3e"/>
              <p:cNvSpPr/>
              <p:nvPr/>
            </p:nvSpPr>
            <p:spPr bwMode="auto">
              <a:xfrm>
                <a:off x="5245475" y="5286424"/>
                <a:ext cx="215592" cy="345486"/>
              </a:xfrm>
              <a:custGeom>
                <a:avLst/>
                <a:gdLst>
                  <a:gd name="T0" fmla="*/ 870 w 1024"/>
                  <a:gd name="T1" fmla="*/ 0 h 1638"/>
                  <a:gd name="T2" fmla="*/ 154 w 1024"/>
                  <a:gd name="T3" fmla="*/ 0 h 1638"/>
                  <a:gd name="T4" fmla="*/ 0 w 1024"/>
                  <a:gd name="T5" fmla="*/ 154 h 1638"/>
                  <a:gd name="T6" fmla="*/ 0 w 1024"/>
                  <a:gd name="T7" fmla="*/ 1485 h 1638"/>
                  <a:gd name="T8" fmla="*/ 154 w 1024"/>
                  <a:gd name="T9" fmla="*/ 1638 h 1638"/>
                  <a:gd name="T10" fmla="*/ 870 w 1024"/>
                  <a:gd name="T11" fmla="*/ 1638 h 1638"/>
                  <a:gd name="T12" fmla="*/ 1024 w 1024"/>
                  <a:gd name="T13" fmla="*/ 1485 h 1638"/>
                  <a:gd name="T14" fmla="*/ 1024 w 1024"/>
                  <a:gd name="T15" fmla="*/ 154 h 1638"/>
                  <a:gd name="T16" fmla="*/ 870 w 1024"/>
                  <a:gd name="T17" fmla="*/ 0 h 1638"/>
                  <a:gd name="T18" fmla="*/ 307 w 1024"/>
                  <a:gd name="T19" fmla="*/ 77 h 1638"/>
                  <a:gd name="T20" fmla="*/ 717 w 1024"/>
                  <a:gd name="T21" fmla="*/ 77 h 1638"/>
                  <a:gd name="T22" fmla="*/ 717 w 1024"/>
                  <a:gd name="T23" fmla="*/ 128 h 1638"/>
                  <a:gd name="T24" fmla="*/ 307 w 1024"/>
                  <a:gd name="T25" fmla="*/ 128 h 1638"/>
                  <a:gd name="T26" fmla="*/ 307 w 1024"/>
                  <a:gd name="T27" fmla="*/ 77 h 1638"/>
                  <a:gd name="T28" fmla="*/ 512 w 1024"/>
                  <a:gd name="T29" fmla="*/ 1536 h 1638"/>
                  <a:gd name="T30" fmla="*/ 410 w 1024"/>
                  <a:gd name="T31" fmla="*/ 1434 h 1638"/>
                  <a:gd name="T32" fmla="*/ 512 w 1024"/>
                  <a:gd name="T33" fmla="*/ 1331 h 1638"/>
                  <a:gd name="T34" fmla="*/ 614 w 1024"/>
                  <a:gd name="T35" fmla="*/ 1434 h 1638"/>
                  <a:gd name="T36" fmla="*/ 512 w 1024"/>
                  <a:gd name="T37" fmla="*/ 1536 h 1638"/>
                  <a:gd name="T38" fmla="*/ 922 w 1024"/>
                  <a:gd name="T39" fmla="*/ 1229 h 1638"/>
                  <a:gd name="T40" fmla="*/ 102 w 1024"/>
                  <a:gd name="T41" fmla="*/ 1229 h 1638"/>
                  <a:gd name="T42" fmla="*/ 102 w 1024"/>
                  <a:gd name="T43" fmla="*/ 205 h 1638"/>
                  <a:gd name="T44" fmla="*/ 922 w 1024"/>
                  <a:gd name="T45" fmla="*/ 205 h 1638"/>
                  <a:gd name="T46" fmla="*/ 922 w 1024"/>
                  <a:gd name="T47" fmla="*/ 1229 h 1638"/>
                  <a:gd name="T48" fmla="*/ 922 w 1024"/>
                  <a:gd name="T49" fmla="*/ 1229 h 1638"/>
                  <a:gd name="T50" fmla="*/ 922 w 1024"/>
                  <a:gd name="T51" fmla="*/ 1229 h 1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24" h="1638">
                    <a:moveTo>
                      <a:pt x="870" y="0"/>
                    </a:moveTo>
                    <a:cubicBezTo>
                      <a:pt x="154" y="0"/>
                      <a:pt x="154" y="0"/>
                      <a:pt x="154" y="0"/>
                    </a:cubicBezTo>
                    <a:cubicBezTo>
                      <a:pt x="69" y="0"/>
                      <a:pt x="0" y="69"/>
                      <a:pt x="0" y="154"/>
                    </a:cubicBezTo>
                    <a:cubicBezTo>
                      <a:pt x="0" y="1485"/>
                      <a:pt x="0" y="1485"/>
                      <a:pt x="0" y="1485"/>
                    </a:cubicBezTo>
                    <a:cubicBezTo>
                      <a:pt x="0" y="1569"/>
                      <a:pt x="69" y="1638"/>
                      <a:pt x="154" y="1638"/>
                    </a:cubicBezTo>
                    <a:cubicBezTo>
                      <a:pt x="870" y="1638"/>
                      <a:pt x="870" y="1638"/>
                      <a:pt x="870" y="1638"/>
                    </a:cubicBezTo>
                    <a:cubicBezTo>
                      <a:pt x="955" y="1638"/>
                      <a:pt x="1024" y="1569"/>
                      <a:pt x="1024" y="1485"/>
                    </a:cubicBezTo>
                    <a:cubicBezTo>
                      <a:pt x="1024" y="154"/>
                      <a:pt x="1024" y="154"/>
                      <a:pt x="1024" y="154"/>
                    </a:cubicBezTo>
                    <a:cubicBezTo>
                      <a:pt x="1024" y="69"/>
                      <a:pt x="955" y="0"/>
                      <a:pt x="870" y="0"/>
                    </a:cubicBezTo>
                    <a:close/>
                    <a:moveTo>
                      <a:pt x="307" y="77"/>
                    </a:moveTo>
                    <a:cubicBezTo>
                      <a:pt x="717" y="77"/>
                      <a:pt x="717" y="77"/>
                      <a:pt x="717" y="77"/>
                    </a:cubicBezTo>
                    <a:cubicBezTo>
                      <a:pt x="717" y="128"/>
                      <a:pt x="717" y="128"/>
                      <a:pt x="717" y="128"/>
                    </a:cubicBezTo>
                    <a:cubicBezTo>
                      <a:pt x="307" y="128"/>
                      <a:pt x="307" y="128"/>
                      <a:pt x="307" y="128"/>
                    </a:cubicBezTo>
                    <a:lnTo>
                      <a:pt x="307" y="77"/>
                    </a:lnTo>
                    <a:close/>
                    <a:moveTo>
                      <a:pt x="512" y="1536"/>
                    </a:moveTo>
                    <a:cubicBezTo>
                      <a:pt x="455" y="1536"/>
                      <a:pt x="410" y="1490"/>
                      <a:pt x="410" y="1434"/>
                    </a:cubicBezTo>
                    <a:cubicBezTo>
                      <a:pt x="410" y="1377"/>
                      <a:pt x="455" y="1331"/>
                      <a:pt x="512" y="1331"/>
                    </a:cubicBezTo>
                    <a:cubicBezTo>
                      <a:pt x="569" y="1331"/>
                      <a:pt x="614" y="1377"/>
                      <a:pt x="614" y="1434"/>
                    </a:cubicBezTo>
                    <a:cubicBezTo>
                      <a:pt x="614" y="1490"/>
                      <a:pt x="569" y="1536"/>
                      <a:pt x="512" y="1536"/>
                    </a:cubicBezTo>
                    <a:close/>
                    <a:moveTo>
                      <a:pt x="922" y="1229"/>
                    </a:moveTo>
                    <a:cubicBezTo>
                      <a:pt x="102" y="1229"/>
                      <a:pt x="102" y="1229"/>
                      <a:pt x="102" y="1229"/>
                    </a:cubicBezTo>
                    <a:cubicBezTo>
                      <a:pt x="102" y="205"/>
                      <a:pt x="102" y="205"/>
                      <a:pt x="102" y="205"/>
                    </a:cubicBezTo>
                    <a:cubicBezTo>
                      <a:pt x="922" y="205"/>
                      <a:pt x="922" y="205"/>
                      <a:pt x="922" y="205"/>
                    </a:cubicBezTo>
                    <a:lnTo>
                      <a:pt x="922" y="1229"/>
                    </a:lnTo>
                    <a:close/>
                    <a:moveTo>
                      <a:pt x="922" y="1229"/>
                    </a:moveTo>
                    <a:cubicBezTo>
                      <a:pt x="922" y="1229"/>
                      <a:pt x="922" y="1229"/>
                      <a:pt x="922" y="122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22" name="Text5" descr="c40e34d9-1e60-43a8-9895-cb84ef79a684"/>
              <p:cNvSpPr/>
              <p:nvPr/>
            </p:nvSpPr>
            <p:spPr bwMode="auto">
              <a:xfrm>
                <a:off x="671780" y="5376972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latin typeface="微软雅黑"/>
                  </a:rPr>
                  <a:t>5000万元以上项目开工入库、新增“四上”企业等指标居全市前列。</a:t>
                </a:r>
                <a:endParaRPr lang="en-US" sz="1200" b="0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  <p:sp>
            <p:nvSpPr>
              <p:cNvPr id="23" name="Bullet5" descr="37b820b8-2934-4a69-b60d-202ccb204f4f"/>
              <p:cNvSpPr txBox="true"/>
              <p:nvPr/>
            </p:nvSpPr>
            <p:spPr bwMode="auto">
              <a:xfrm>
                <a:off x="671780" y="4975963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多项指标全市领先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71" name="组合 70" descr="22bcd7af-fb41-41eb-8ebc-781af34a3846"/>
            <p:cNvGrpSpPr/>
            <p:nvPr/>
          </p:nvGrpSpPr>
          <p:grpSpPr>
            <a:xfrm>
              <a:off x="6161305" y="4790240"/>
              <a:ext cx="5403366" cy="1324975"/>
              <a:chOff x="6161305" y="4790240"/>
              <a:chExt cx="5403366" cy="1324975"/>
            </a:xfrm>
          </p:grpSpPr>
          <p:sp>
            <p:nvSpPr>
              <p:cNvPr id="36" name="IconBackground6" descr="318982af-f19f-488d-9374-64611790659c"/>
              <p:cNvSpPr/>
              <p:nvPr/>
            </p:nvSpPr>
            <p:spPr>
              <a:xfrm>
                <a:off x="6161305" y="4790240"/>
                <a:ext cx="1573869" cy="1294842"/>
              </a:xfrm>
              <a:custGeom>
                <a:avLst/>
                <a:gdLst>
                  <a:gd name="connsiteX0" fmla="*/ 873752 w 1728230"/>
                  <a:gd name="connsiteY0" fmla="*/ 0 h 1421837"/>
                  <a:gd name="connsiteX1" fmla="*/ 1728230 w 1728230"/>
                  <a:gd name="connsiteY1" fmla="*/ 427240 h 1421837"/>
                  <a:gd name="connsiteX2" fmla="*/ 1691260 w 1728230"/>
                  <a:gd name="connsiteY2" fmla="*/ 488095 h 1421837"/>
                  <a:gd name="connsiteX3" fmla="*/ 145669 w 1728230"/>
                  <a:gd name="connsiteY3" fmla="*/ 1414482 h 1421837"/>
                  <a:gd name="connsiteX4" fmla="*/ 0 w 1728230"/>
                  <a:gd name="connsiteY4" fmla="*/ 1421837 h 1421837"/>
                  <a:gd name="connsiteX5" fmla="*/ 0 w 1728230"/>
                  <a:gd name="connsiteY5" fmla="*/ 436877 h 1421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28230" h="1421837">
                    <a:moveTo>
                      <a:pt x="873752" y="0"/>
                    </a:moveTo>
                    <a:lnTo>
                      <a:pt x="1728230" y="427240"/>
                    </a:lnTo>
                    <a:lnTo>
                      <a:pt x="1691260" y="488095"/>
                    </a:lnTo>
                    <a:cubicBezTo>
                      <a:pt x="1347397" y="997079"/>
                      <a:pt x="788919" y="1349156"/>
                      <a:pt x="145669" y="1414482"/>
                    </a:cubicBezTo>
                    <a:lnTo>
                      <a:pt x="0" y="1421837"/>
                    </a:lnTo>
                    <a:lnTo>
                      <a:pt x="0" y="436877"/>
                    </a:lnTo>
                    <a:close/>
                  </a:path>
                </a:pathLst>
              </a:custGeom>
              <a:solidFill>
                <a:schemeClr val="tx2"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398050" tIns="438741" rIns="398050" bIns="438741" numCol="1" spcCol="1270" anchor="ctr" anchorCtr="false"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</a:p>
            </p:txBody>
          </p:sp>
          <p:sp>
            <p:nvSpPr>
              <p:cNvPr id="45" name="Icon6" descr="36678ae0-234a-4482-afbd-f496bfafc14b"/>
              <p:cNvSpPr/>
              <p:nvPr/>
            </p:nvSpPr>
            <p:spPr bwMode="auto">
              <a:xfrm>
                <a:off x="6675661" y="5260970"/>
                <a:ext cx="341721" cy="353380"/>
              </a:xfrm>
              <a:custGeom>
                <a:avLst/>
                <a:gdLst>
                  <a:gd name="T0" fmla="*/ 79 w 158"/>
                  <a:gd name="T1" fmla="*/ 97 h 164"/>
                  <a:gd name="T2" fmla="*/ 37 w 158"/>
                  <a:gd name="T3" fmla="*/ 47 h 164"/>
                  <a:gd name="T4" fmla="*/ 79 w 158"/>
                  <a:gd name="T5" fmla="*/ 0 h 164"/>
                  <a:gd name="T6" fmla="*/ 120 w 158"/>
                  <a:gd name="T7" fmla="*/ 47 h 164"/>
                  <a:gd name="T8" fmla="*/ 79 w 158"/>
                  <a:gd name="T9" fmla="*/ 97 h 164"/>
                  <a:gd name="T10" fmla="*/ 15 w 158"/>
                  <a:gd name="T11" fmla="*/ 163 h 164"/>
                  <a:gd name="T12" fmla="*/ 2 w 158"/>
                  <a:gd name="T13" fmla="*/ 158 h 164"/>
                  <a:gd name="T14" fmla="*/ 3 w 158"/>
                  <a:gd name="T15" fmla="*/ 147 h 164"/>
                  <a:gd name="T16" fmla="*/ 6 w 158"/>
                  <a:gd name="T17" fmla="*/ 139 h 164"/>
                  <a:gd name="T18" fmla="*/ 27 w 158"/>
                  <a:gd name="T19" fmla="*/ 105 h 164"/>
                  <a:gd name="T20" fmla="*/ 47 w 158"/>
                  <a:gd name="T21" fmla="*/ 101 h 164"/>
                  <a:gd name="T22" fmla="*/ 56 w 158"/>
                  <a:gd name="T23" fmla="*/ 110 h 164"/>
                  <a:gd name="T24" fmla="*/ 77 w 158"/>
                  <a:gd name="T25" fmla="*/ 117 h 164"/>
                  <a:gd name="T26" fmla="*/ 83 w 158"/>
                  <a:gd name="T27" fmla="*/ 117 h 164"/>
                  <a:gd name="T28" fmla="*/ 104 w 158"/>
                  <a:gd name="T29" fmla="*/ 110 h 164"/>
                  <a:gd name="T30" fmla="*/ 113 w 158"/>
                  <a:gd name="T31" fmla="*/ 101 h 164"/>
                  <a:gd name="T32" fmla="*/ 131 w 158"/>
                  <a:gd name="T33" fmla="*/ 105 h 164"/>
                  <a:gd name="T34" fmla="*/ 151 w 158"/>
                  <a:gd name="T35" fmla="*/ 139 h 164"/>
                  <a:gd name="T36" fmla="*/ 155 w 158"/>
                  <a:gd name="T37" fmla="*/ 147 h 164"/>
                  <a:gd name="T38" fmla="*/ 156 w 158"/>
                  <a:gd name="T39" fmla="*/ 159 h 164"/>
                  <a:gd name="T40" fmla="*/ 144 w 158"/>
                  <a:gd name="T41" fmla="*/ 163 h 164"/>
                  <a:gd name="T42" fmla="*/ 15 w 158"/>
                  <a:gd name="T43" fmla="*/ 163 h 164"/>
                  <a:gd name="T44" fmla="*/ 15 w 158"/>
                  <a:gd name="T45" fmla="*/ 163 h 164"/>
                  <a:gd name="T46" fmla="*/ 15 w 158"/>
                  <a:gd name="T47" fmla="*/ 163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8" h="164">
                    <a:moveTo>
                      <a:pt x="79" y="97"/>
                    </a:moveTo>
                    <a:cubicBezTo>
                      <a:pt x="56" y="97"/>
                      <a:pt x="37" y="74"/>
                      <a:pt x="37" y="47"/>
                    </a:cubicBezTo>
                    <a:cubicBezTo>
                      <a:pt x="37" y="20"/>
                      <a:pt x="56" y="0"/>
                      <a:pt x="79" y="0"/>
                    </a:cubicBezTo>
                    <a:cubicBezTo>
                      <a:pt x="101" y="0"/>
                      <a:pt x="120" y="20"/>
                      <a:pt x="120" y="47"/>
                    </a:cubicBezTo>
                    <a:cubicBezTo>
                      <a:pt x="120" y="74"/>
                      <a:pt x="101" y="97"/>
                      <a:pt x="79" y="97"/>
                    </a:cubicBezTo>
                    <a:close/>
                    <a:moveTo>
                      <a:pt x="15" y="163"/>
                    </a:moveTo>
                    <a:cubicBezTo>
                      <a:pt x="15" y="163"/>
                      <a:pt x="6" y="164"/>
                      <a:pt x="2" y="158"/>
                    </a:cubicBezTo>
                    <a:cubicBezTo>
                      <a:pt x="0" y="156"/>
                      <a:pt x="1" y="150"/>
                      <a:pt x="3" y="147"/>
                    </a:cubicBezTo>
                    <a:cubicBezTo>
                      <a:pt x="6" y="139"/>
                      <a:pt x="6" y="139"/>
                      <a:pt x="6" y="139"/>
                    </a:cubicBezTo>
                    <a:cubicBezTo>
                      <a:pt x="6" y="139"/>
                      <a:pt x="16" y="117"/>
                      <a:pt x="27" y="105"/>
                    </a:cubicBezTo>
                    <a:cubicBezTo>
                      <a:pt x="34" y="97"/>
                      <a:pt x="42" y="99"/>
                      <a:pt x="47" y="101"/>
                    </a:cubicBezTo>
                    <a:cubicBezTo>
                      <a:pt x="50" y="103"/>
                      <a:pt x="54" y="107"/>
                      <a:pt x="56" y="110"/>
                    </a:cubicBezTo>
                    <a:cubicBezTo>
                      <a:pt x="60" y="113"/>
                      <a:pt x="66" y="117"/>
                      <a:pt x="77" y="117"/>
                    </a:cubicBezTo>
                    <a:cubicBezTo>
                      <a:pt x="83" y="117"/>
                      <a:pt x="83" y="117"/>
                      <a:pt x="83" y="117"/>
                    </a:cubicBezTo>
                    <a:cubicBezTo>
                      <a:pt x="94" y="117"/>
                      <a:pt x="100" y="113"/>
                      <a:pt x="104" y="110"/>
                    </a:cubicBezTo>
                    <a:cubicBezTo>
                      <a:pt x="106" y="107"/>
                      <a:pt x="110" y="103"/>
                      <a:pt x="113" y="101"/>
                    </a:cubicBezTo>
                    <a:cubicBezTo>
                      <a:pt x="118" y="99"/>
                      <a:pt x="125" y="97"/>
                      <a:pt x="131" y="105"/>
                    </a:cubicBezTo>
                    <a:cubicBezTo>
                      <a:pt x="142" y="117"/>
                      <a:pt x="151" y="139"/>
                      <a:pt x="151" y="139"/>
                    </a:cubicBezTo>
                    <a:cubicBezTo>
                      <a:pt x="155" y="147"/>
                      <a:pt x="155" y="147"/>
                      <a:pt x="155" y="147"/>
                    </a:cubicBezTo>
                    <a:cubicBezTo>
                      <a:pt x="156" y="150"/>
                      <a:pt x="158" y="156"/>
                      <a:pt x="156" y="159"/>
                    </a:cubicBezTo>
                    <a:cubicBezTo>
                      <a:pt x="152" y="164"/>
                      <a:pt x="144" y="163"/>
                      <a:pt x="144" y="163"/>
                    </a:cubicBezTo>
                    <a:lnTo>
                      <a:pt x="15" y="163"/>
                    </a:lnTo>
                    <a:close/>
                    <a:moveTo>
                      <a:pt x="15" y="163"/>
                    </a:moveTo>
                    <a:cubicBezTo>
                      <a:pt x="15" y="163"/>
                      <a:pt x="15" y="163"/>
                      <a:pt x="15" y="16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</a:pPr>
              </a:p>
            </p:txBody>
          </p:sp>
          <p:sp>
            <p:nvSpPr>
              <p:cNvPr id="28" name="Text6" descr="94ef9524-64dd-42b2-a63b-01c26cff818d"/>
              <p:cNvSpPr/>
              <p:nvPr/>
            </p:nvSpPr>
            <p:spPr bwMode="auto">
              <a:xfrm>
                <a:off x="8060505" y="5376972"/>
                <a:ext cx="3504166" cy="7382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latin typeface="微软雅黑"/>
                  </a:rPr>
                  <a:t>“小田并大田”改革获红榜表扬，暂付款化解经验全省学习。</a:t>
                </a:r>
                <a:endParaRPr lang="en-US" sz="1200" b="0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  <p:sp>
            <p:nvSpPr>
              <p:cNvPr id="29" name="Bullet6" descr="7eee2da0-6d30-4e15-b2d8-22f4ce90d63a"/>
              <p:cNvSpPr txBox="true"/>
              <p:nvPr/>
            </p:nvSpPr>
            <p:spPr bwMode="auto">
              <a:xfrm>
                <a:off x="8060505" y="4975963"/>
                <a:ext cx="3504166" cy="4010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b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亮点工作获认可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产业发展成果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4" name="b47b567e-9602-4d1b-9f2c-41deb98bd653.source.5.zh-Hans.pptx" descr="6ee8b348-3064-4d38-a279-4f05c2cc172e"/>
          <p:cNvGrpSpPr/>
          <p:nvPr/>
        </p:nvGrpSpPr>
        <p:grpSpPr>
          <a:xfrm>
            <a:off x="660400" y="1130300"/>
            <a:ext cx="10864850" cy="5003800"/>
            <a:chOff x="660400" y="1130300"/>
            <a:chExt cx="10864850" cy="5003800"/>
          </a:xfrm>
        </p:grpSpPr>
        <p:sp>
          <p:nvSpPr>
            <p:cNvPr id="3" name="Title" descr="ea2db882-aa7a-45d1-a7d8-a3c2bd7669a3"/>
            <p:cNvSpPr txBox="true"/>
            <p:nvPr/>
          </p:nvSpPr>
          <p:spPr>
            <a:xfrm>
              <a:off x="666750" y="1130300"/>
              <a:ext cx="10858500" cy="461665"/>
            </a:xfrm>
            <a:prstGeom prst="rect">
              <a:avLst/>
            </a:prstGeom>
            <a:noFill/>
          </p:spPr>
          <p:txBody>
            <a:bodyPr vert="horz" wrap="square" rtlCol="0" anchorCtr="fals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各产业质效提升，发展态势良好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cxnSp>
          <p:nvCxnSpPr>
            <p:cNvPr id="4" name="直接连接符 3" descr="d1cab775-c85c-4cb6-8fa8-c3341136fab0"/>
            <p:cNvCxnSpPr/>
            <p:nvPr/>
          </p:nvCxnSpPr>
          <p:spPr>
            <a:xfrm>
              <a:off x="666750" y="2496457"/>
              <a:ext cx="10858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组合 24" descr="a6ba51eb-f616-4dae-98b8-00f8372c0c87"/>
            <p:cNvGrpSpPr/>
            <p:nvPr/>
          </p:nvGrpSpPr>
          <p:grpSpPr>
            <a:xfrm>
              <a:off x="660400" y="2380342"/>
              <a:ext cx="2317934" cy="3753758"/>
              <a:chOff x="972414" y="2380342"/>
              <a:chExt cx="2317934" cy="3753758"/>
            </a:xfrm>
          </p:grpSpPr>
          <p:sp>
            <p:nvSpPr>
              <p:cNvPr id="21" name="Bullet1" descr="8526b62e-727c-4715-aa86-3bb6698335bd"/>
              <p:cNvSpPr/>
              <p:nvPr/>
            </p:nvSpPr>
            <p:spPr>
              <a:xfrm>
                <a:off x="1093958" y="2795817"/>
                <a:ext cx="2074846" cy="1215910"/>
              </a:xfrm>
              <a:custGeom>
                <a:avLst/>
                <a:gdLst>
                  <a:gd name="connsiteX0" fmla="*/ 1088571 w 2177143"/>
                  <a:gd name="connsiteY0" fmla="*/ 0 h 1451429"/>
                  <a:gd name="connsiteX1" fmla="*/ 1197428 w 2177143"/>
                  <a:gd name="connsiteY1" fmla="*/ 130629 h 1451429"/>
                  <a:gd name="connsiteX2" fmla="*/ 2177143 w 2177143"/>
                  <a:gd name="connsiteY2" fmla="*/ 130629 h 1451429"/>
                  <a:gd name="connsiteX3" fmla="*/ 2177143 w 2177143"/>
                  <a:gd name="connsiteY3" fmla="*/ 1451429 h 1451429"/>
                  <a:gd name="connsiteX4" fmla="*/ 0 w 2177143"/>
                  <a:gd name="connsiteY4" fmla="*/ 1451429 h 1451429"/>
                  <a:gd name="connsiteX5" fmla="*/ 0 w 2177143"/>
                  <a:gd name="connsiteY5" fmla="*/ 130629 h 1451429"/>
                  <a:gd name="connsiteX6" fmla="*/ 979714 w 2177143"/>
                  <a:gd name="connsiteY6" fmla="*/ 130629 h 145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43" h="1451429">
                    <a:moveTo>
                      <a:pt x="1088571" y="0"/>
                    </a:moveTo>
                    <a:lnTo>
                      <a:pt x="1197428" y="130629"/>
                    </a:lnTo>
                    <a:lnTo>
                      <a:pt x="2177143" y="130629"/>
                    </a:lnTo>
                    <a:lnTo>
                      <a:pt x="2177143" y="1451429"/>
                    </a:lnTo>
                    <a:lnTo>
                      <a:pt x="0" y="1451429"/>
                    </a:lnTo>
                    <a:lnTo>
                      <a:pt x="0" y="130629"/>
                    </a:lnTo>
                    <a:lnTo>
                      <a:pt x="979714" y="1306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accent1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先进制造业项目落地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22" name="ComponentBackground1" descr="1360908b-d9a6-4461-8772-2fd8ade06394"/>
              <p:cNvSpPr/>
              <p:nvPr/>
            </p:nvSpPr>
            <p:spPr>
              <a:xfrm>
                <a:off x="1093958" y="4011725"/>
                <a:ext cx="2074846" cy="2122375"/>
              </a:xfrm>
              <a:prstGeom prst="rect">
                <a:avLst/>
              </a:prstGeom>
              <a:solidFill>
                <a:schemeClr val="accent1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23" name="Shape1" descr="6180b9a0-8305-4138-8dc2-fb103411db07"/>
              <p:cNvSpPr/>
              <p:nvPr/>
            </p:nvSpPr>
            <p:spPr>
              <a:xfrm>
                <a:off x="2015267" y="2380342"/>
                <a:ext cx="232229" cy="232229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50000">
                    <a:schemeClr val="accent1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24" name="Text1" descr="45081b89-0339-4e48-b544-753299fd5b38"/>
              <p:cNvSpPr/>
              <p:nvPr/>
            </p:nvSpPr>
            <p:spPr>
              <a:xfrm>
                <a:off x="972414" y="4194972"/>
                <a:ext cx="2317934" cy="17994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聚焦主导产业，落地浙江环龙新材料等项目13个，增强工业核心竞争力。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6" name="组合 25" descr="656715a4-0381-40c3-aeff-505b7741c9c4"/>
            <p:cNvGrpSpPr/>
            <p:nvPr/>
          </p:nvGrpSpPr>
          <p:grpSpPr>
            <a:xfrm>
              <a:off x="2795542" y="2380342"/>
              <a:ext cx="2317934" cy="3753758"/>
              <a:chOff x="3611260" y="2380342"/>
              <a:chExt cx="2317934" cy="3753758"/>
            </a:xfrm>
          </p:grpSpPr>
          <p:sp>
            <p:nvSpPr>
              <p:cNvPr id="17" name="Bullet2" descr="cebb272e-0e0f-47d0-861e-60d68bf8bb5f"/>
              <p:cNvSpPr/>
              <p:nvPr/>
            </p:nvSpPr>
            <p:spPr>
              <a:xfrm>
                <a:off x="3732804" y="2795817"/>
                <a:ext cx="2074846" cy="1215910"/>
              </a:xfrm>
              <a:custGeom>
                <a:avLst/>
                <a:gdLst>
                  <a:gd name="connsiteX0" fmla="*/ 1088571 w 2177143"/>
                  <a:gd name="connsiteY0" fmla="*/ 0 h 1451429"/>
                  <a:gd name="connsiteX1" fmla="*/ 1197428 w 2177143"/>
                  <a:gd name="connsiteY1" fmla="*/ 130629 h 1451429"/>
                  <a:gd name="connsiteX2" fmla="*/ 2177143 w 2177143"/>
                  <a:gd name="connsiteY2" fmla="*/ 130629 h 1451429"/>
                  <a:gd name="connsiteX3" fmla="*/ 2177143 w 2177143"/>
                  <a:gd name="connsiteY3" fmla="*/ 1451429 h 1451429"/>
                  <a:gd name="connsiteX4" fmla="*/ 0 w 2177143"/>
                  <a:gd name="connsiteY4" fmla="*/ 1451429 h 1451429"/>
                  <a:gd name="connsiteX5" fmla="*/ 0 w 2177143"/>
                  <a:gd name="connsiteY5" fmla="*/ 130629 h 1451429"/>
                  <a:gd name="connsiteX6" fmla="*/ 979714 w 2177143"/>
                  <a:gd name="connsiteY6" fmla="*/ 130629 h 145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43" h="1451429">
                    <a:moveTo>
                      <a:pt x="1088571" y="0"/>
                    </a:moveTo>
                    <a:lnTo>
                      <a:pt x="1197428" y="130629"/>
                    </a:lnTo>
                    <a:lnTo>
                      <a:pt x="2177143" y="130629"/>
                    </a:lnTo>
                    <a:lnTo>
                      <a:pt x="2177143" y="1451429"/>
                    </a:lnTo>
                    <a:lnTo>
                      <a:pt x="0" y="1451429"/>
                    </a:lnTo>
                    <a:lnTo>
                      <a:pt x="0" y="130629"/>
                    </a:lnTo>
                    <a:lnTo>
                      <a:pt x="979714" y="1306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工业投资与产值增长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18" name="ComponentBackground2" descr="0668fd51-7f5f-4b8d-ac43-ba85241e38c4"/>
              <p:cNvSpPr/>
              <p:nvPr/>
            </p:nvSpPr>
            <p:spPr>
              <a:xfrm>
                <a:off x="3732804" y="4011725"/>
                <a:ext cx="2074846" cy="2122375"/>
              </a:xfrm>
              <a:prstGeom prst="rect">
                <a:avLst/>
              </a:prstGeom>
              <a:solidFill>
                <a:schemeClr val="accent2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19" name="Shape2" descr="eca45417-249a-4a3c-8cad-0c30df1eb0a4"/>
              <p:cNvSpPr/>
              <p:nvPr/>
            </p:nvSpPr>
            <p:spPr>
              <a:xfrm>
                <a:off x="4654113" y="2380342"/>
                <a:ext cx="232229" cy="232229"/>
              </a:xfrm>
              <a:prstGeom prst="ellipse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20" name="Text2" descr="4811f13e-5192-4381-986b-56546a20c847"/>
              <p:cNvSpPr/>
              <p:nvPr/>
            </p:nvSpPr>
            <p:spPr>
              <a:xfrm>
                <a:off x="3611260" y="4194972"/>
                <a:ext cx="2317934" cy="17994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工业投资增长43.8%，规上工业总产值98.7亿元，主导产业产值创新高。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7" name="组合 26" descr="c6f8a5ba-2f80-4f4b-a272-88213614070f"/>
            <p:cNvGrpSpPr/>
            <p:nvPr/>
          </p:nvGrpSpPr>
          <p:grpSpPr>
            <a:xfrm>
              <a:off x="4930684" y="2380342"/>
              <a:ext cx="2317934" cy="3753758"/>
              <a:chOff x="6250106" y="2380342"/>
              <a:chExt cx="2317934" cy="3753758"/>
            </a:xfrm>
          </p:grpSpPr>
          <p:sp>
            <p:nvSpPr>
              <p:cNvPr id="13" name="Bullet3" descr="994a2188-1183-4ab7-8fbc-d008a2e5c819"/>
              <p:cNvSpPr/>
              <p:nvPr/>
            </p:nvSpPr>
            <p:spPr>
              <a:xfrm>
                <a:off x="6371650" y="2795817"/>
                <a:ext cx="2074846" cy="1215910"/>
              </a:xfrm>
              <a:custGeom>
                <a:avLst/>
                <a:gdLst>
                  <a:gd name="connsiteX0" fmla="*/ 1088571 w 2177143"/>
                  <a:gd name="connsiteY0" fmla="*/ 0 h 1451429"/>
                  <a:gd name="connsiteX1" fmla="*/ 1197428 w 2177143"/>
                  <a:gd name="connsiteY1" fmla="*/ 130629 h 1451429"/>
                  <a:gd name="connsiteX2" fmla="*/ 2177143 w 2177143"/>
                  <a:gd name="connsiteY2" fmla="*/ 130629 h 1451429"/>
                  <a:gd name="connsiteX3" fmla="*/ 2177143 w 2177143"/>
                  <a:gd name="connsiteY3" fmla="*/ 1451429 h 1451429"/>
                  <a:gd name="connsiteX4" fmla="*/ 0 w 2177143"/>
                  <a:gd name="connsiteY4" fmla="*/ 1451429 h 1451429"/>
                  <a:gd name="connsiteX5" fmla="*/ 0 w 2177143"/>
                  <a:gd name="connsiteY5" fmla="*/ 130629 h 1451429"/>
                  <a:gd name="connsiteX6" fmla="*/ 979714 w 2177143"/>
                  <a:gd name="connsiteY6" fmla="*/ 130629 h 145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43" h="1451429">
                    <a:moveTo>
                      <a:pt x="1088571" y="0"/>
                    </a:moveTo>
                    <a:lnTo>
                      <a:pt x="1197428" y="130629"/>
                    </a:lnTo>
                    <a:lnTo>
                      <a:pt x="2177143" y="130629"/>
                    </a:lnTo>
                    <a:lnTo>
                      <a:pt x="2177143" y="1451429"/>
                    </a:lnTo>
                    <a:lnTo>
                      <a:pt x="0" y="1451429"/>
                    </a:lnTo>
                    <a:lnTo>
                      <a:pt x="0" y="130629"/>
                    </a:lnTo>
                    <a:lnTo>
                      <a:pt x="979714" y="1306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50000">
                    <a:schemeClr val="accent3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商贸服务业提档升级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14" name="ComponentBackground3" descr="5cd66a0e-9adf-4ff9-a9db-bd14de707ba3"/>
              <p:cNvSpPr/>
              <p:nvPr/>
            </p:nvSpPr>
            <p:spPr>
              <a:xfrm>
                <a:off x="6371650" y="4011725"/>
                <a:ext cx="2074846" cy="2122375"/>
              </a:xfrm>
              <a:prstGeom prst="rect">
                <a:avLst/>
              </a:prstGeom>
              <a:solidFill>
                <a:schemeClr val="accent3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15" name="Shape3" descr="6f4383dc-c3f9-41e2-93dd-d705a35df018"/>
              <p:cNvSpPr/>
              <p:nvPr/>
            </p:nvSpPr>
            <p:spPr>
              <a:xfrm>
                <a:off x="7292959" y="2380342"/>
                <a:ext cx="232229" cy="232229"/>
              </a:xfrm>
              <a:prstGeom prst="ellipse">
                <a:avLst/>
              </a:pr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50000">
                    <a:schemeClr val="accent3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16" name="Text3" descr="5f017bf6-dba1-48fe-b23d-993ab6af9693"/>
              <p:cNvSpPr/>
              <p:nvPr/>
            </p:nvSpPr>
            <p:spPr>
              <a:xfrm>
                <a:off x="6250106" y="4194972"/>
                <a:ext cx="2317934" cy="17994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万达广场开业，府衙街区获评“全省十佳”，消费潜力进一步释放。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8" name="组合 27" descr="269da6d7-4c65-4258-92c3-0bc3c82de785"/>
            <p:cNvGrpSpPr/>
            <p:nvPr/>
          </p:nvGrpSpPr>
          <p:grpSpPr>
            <a:xfrm>
              <a:off x="7065826" y="2380342"/>
              <a:ext cx="2317934" cy="3753758"/>
              <a:chOff x="8888952" y="2380342"/>
              <a:chExt cx="2317934" cy="3753758"/>
            </a:xfrm>
          </p:grpSpPr>
          <p:sp>
            <p:nvSpPr>
              <p:cNvPr id="9" name="Bullet4" descr="b41de917-6da3-4a8d-a63a-8409db89ccc5"/>
              <p:cNvSpPr/>
              <p:nvPr/>
            </p:nvSpPr>
            <p:spPr>
              <a:xfrm>
                <a:off x="9010496" y="2795817"/>
                <a:ext cx="2074846" cy="1215910"/>
              </a:xfrm>
              <a:custGeom>
                <a:avLst/>
                <a:gdLst>
                  <a:gd name="connsiteX0" fmla="*/ 1088571 w 2177143"/>
                  <a:gd name="connsiteY0" fmla="*/ 0 h 1451429"/>
                  <a:gd name="connsiteX1" fmla="*/ 1197428 w 2177143"/>
                  <a:gd name="connsiteY1" fmla="*/ 130629 h 1451429"/>
                  <a:gd name="connsiteX2" fmla="*/ 2177143 w 2177143"/>
                  <a:gd name="connsiteY2" fmla="*/ 130629 h 1451429"/>
                  <a:gd name="connsiteX3" fmla="*/ 2177143 w 2177143"/>
                  <a:gd name="connsiteY3" fmla="*/ 1451429 h 1451429"/>
                  <a:gd name="connsiteX4" fmla="*/ 0 w 2177143"/>
                  <a:gd name="connsiteY4" fmla="*/ 1451429 h 1451429"/>
                  <a:gd name="connsiteX5" fmla="*/ 0 w 2177143"/>
                  <a:gd name="connsiteY5" fmla="*/ 130629 h 1451429"/>
                  <a:gd name="connsiteX6" fmla="*/ 979714 w 2177143"/>
                  <a:gd name="connsiteY6" fmla="*/ 130629 h 145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43" h="1451429">
                    <a:moveTo>
                      <a:pt x="1088571" y="0"/>
                    </a:moveTo>
                    <a:lnTo>
                      <a:pt x="1197428" y="130629"/>
                    </a:lnTo>
                    <a:lnTo>
                      <a:pt x="2177143" y="130629"/>
                    </a:lnTo>
                    <a:lnTo>
                      <a:pt x="2177143" y="1451429"/>
                    </a:lnTo>
                    <a:lnTo>
                      <a:pt x="0" y="1451429"/>
                    </a:lnTo>
                    <a:lnTo>
                      <a:pt x="0" y="130629"/>
                    </a:lnTo>
                    <a:lnTo>
                      <a:pt x="979714" y="1306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50000">
                    <a:schemeClr val="accent4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文旅产业规模效益双升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10" name="ComponentBackground4" descr="2bded712-f381-4896-a752-1874644a331c"/>
              <p:cNvSpPr/>
              <p:nvPr/>
            </p:nvSpPr>
            <p:spPr>
              <a:xfrm>
                <a:off x="9010496" y="4011725"/>
                <a:ext cx="2074846" cy="2122375"/>
              </a:xfrm>
              <a:prstGeom prst="rect">
                <a:avLst/>
              </a:prstGeom>
              <a:solidFill>
                <a:schemeClr val="accent4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11" name="Shape4" descr="8ace79f6-62ab-4874-96fe-10d6d185bd4b"/>
              <p:cNvSpPr/>
              <p:nvPr/>
            </p:nvSpPr>
            <p:spPr>
              <a:xfrm>
                <a:off x="9931805" y="2380342"/>
                <a:ext cx="232229" cy="232229"/>
              </a:xfrm>
              <a:prstGeom prst="ellipse">
                <a:avLst/>
              </a:pr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50000">
                    <a:schemeClr val="accent4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12" name="Text4" descr="019dfe0b-3fc1-496a-8e5c-20ec94506b5b"/>
              <p:cNvSpPr/>
              <p:nvPr/>
            </p:nvSpPr>
            <p:spPr>
              <a:xfrm>
                <a:off x="8888952" y="4194972"/>
                <a:ext cx="2317934" cy="17994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医圣文化园开园，东方水上元宇宙等项目运营，旅游收入突破56亿元。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9" name="组合 28" descr="fe530049-5e6d-4796-bec6-8b936ef7c129"/>
            <p:cNvGrpSpPr/>
            <p:nvPr/>
          </p:nvGrpSpPr>
          <p:grpSpPr>
            <a:xfrm>
              <a:off x="9200966" y="2380342"/>
              <a:ext cx="2317934" cy="3753758"/>
              <a:chOff x="8888952" y="2380342"/>
              <a:chExt cx="2317934" cy="3753758"/>
            </a:xfrm>
          </p:grpSpPr>
          <p:sp>
            <p:nvSpPr>
              <p:cNvPr id="30" name="Bullet5" descr="c86ddaef-9aa8-45f8-815a-017ef2001f21"/>
              <p:cNvSpPr/>
              <p:nvPr/>
            </p:nvSpPr>
            <p:spPr>
              <a:xfrm>
                <a:off x="9010496" y="2795817"/>
                <a:ext cx="2074846" cy="1215910"/>
              </a:xfrm>
              <a:custGeom>
                <a:avLst/>
                <a:gdLst>
                  <a:gd name="connsiteX0" fmla="*/ 1088571 w 2177143"/>
                  <a:gd name="connsiteY0" fmla="*/ 0 h 1451429"/>
                  <a:gd name="connsiteX1" fmla="*/ 1197428 w 2177143"/>
                  <a:gd name="connsiteY1" fmla="*/ 130629 h 1451429"/>
                  <a:gd name="connsiteX2" fmla="*/ 2177143 w 2177143"/>
                  <a:gd name="connsiteY2" fmla="*/ 130629 h 1451429"/>
                  <a:gd name="connsiteX3" fmla="*/ 2177143 w 2177143"/>
                  <a:gd name="connsiteY3" fmla="*/ 1451429 h 1451429"/>
                  <a:gd name="connsiteX4" fmla="*/ 0 w 2177143"/>
                  <a:gd name="connsiteY4" fmla="*/ 1451429 h 1451429"/>
                  <a:gd name="connsiteX5" fmla="*/ 0 w 2177143"/>
                  <a:gd name="connsiteY5" fmla="*/ 130629 h 1451429"/>
                  <a:gd name="connsiteX6" fmla="*/ 979714 w 2177143"/>
                  <a:gd name="connsiteY6" fmla="*/ 130629 h 145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77143" h="1451429">
                    <a:moveTo>
                      <a:pt x="1088571" y="0"/>
                    </a:moveTo>
                    <a:lnTo>
                      <a:pt x="1197428" y="130629"/>
                    </a:lnTo>
                    <a:lnTo>
                      <a:pt x="2177143" y="130629"/>
                    </a:lnTo>
                    <a:lnTo>
                      <a:pt x="2177143" y="1451429"/>
                    </a:lnTo>
                    <a:lnTo>
                      <a:pt x="0" y="1451429"/>
                    </a:lnTo>
                    <a:lnTo>
                      <a:pt x="0" y="130629"/>
                    </a:lnTo>
                    <a:lnTo>
                      <a:pt x="979714" y="13062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50000">
                    <a:schemeClr val="accent5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数智赋能企业获突破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31" name="ComponentBackground5" descr="24551a90-9a9c-4c0e-a50c-f370035f1a3f"/>
              <p:cNvSpPr/>
              <p:nvPr/>
            </p:nvSpPr>
            <p:spPr>
              <a:xfrm>
                <a:off x="9010496" y="4011725"/>
                <a:ext cx="2074846" cy="2122375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32" name="Shape5" descr="6900a515-87a6-4386-b44b-e962e96f180f"/>
              <p:cNvSpPr/>
              <p:nvPr/>
            </p:nvSpPr>
            <p:spPr>
              <a:xfrm>
                <a:off x="9931805" y="2380342"/>
                <a:ext cx="232229" cy="232229"/>
              </a:xfrm>
              <a:prstGeom prst="ellipse">
                <a:avLst/>
              </a:prstGeom>
              <a:gradFill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50000">
                    <a:schemeClr val="accent5"/>
                  </a:gs>
                </a:gsLst>
                <a:lin ang="2700000" scaled="false"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false"/>
              <a:lstStyle/>
              <a:p>
                <a:pPr algn="ctr"/>
              </a:p>
            </p:txBody>
          </p:sp>
          <p:sp>
            <p:nvSpPr>
              <p:cNvPr id="33" name="Text5" descr="d3b79b26-577c-4fcb-b418-c90382b7622b"/>
              <p:cNvSpPr/>
              <p:nvPr/>
            </p:nvSpPr>
            <p:spPr>
              <a:xfrm>
                <a:off x="8888952" y="4194972"/>
                <a:ext cx="2317934" cy="17994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t" anchorCtr="fals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新增国家级“小巨人”等企业，中威电气获国家“2024年质量标杆典型经验”。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项目建设成果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" name="393f163f-3769-4408-9efa-16e558171f08.source.5.zh-Hans.pptx" descr="da7ae60d-7a4d-4c7b-82ce-723f1d57ad0d"/>
          <p:cNvGrpSpPr/>
          <p:nvPr/>
        </p:nvGrpSpPr>
        <p:grpSpPr>
          <a:xfrm>
            <a:off x="0" y="1130300"/>
            <a:ext cx="12192000" cy="5003800"/>
            <a:chOff x="0" y="1130300"/>
            <a:chExt cx="12192000" cy="5003800"/>
          </a:xfrm>
        </p:grpSpPr>
        <p:sp>
          <p:nvSpPr>
            <p:cNvPr id="12" name="椭圆 11" descr="a9875e1f-8cf5-4805-add4-7cf031456f9f"/>
            <p:cNvSpPr/>
            <p:nvPr/>
          </p:nvSpPr>
          <p:spPr>
            <a:xfrm>
              <a:off x="4508500" y="2333548"/>
              <a:ext cx="3175000" cy="3175000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false"/>
            <a:lstStyle/>
            <a:p>
              <a:pPr algn="ctr"/>
            </a:p>
          </p:txBody>
        </p:sp>
        <p:sp>
          <p:nvSpPr>
            <p:cNvPr id="5" name="椭圆 4" descr="2ecdb19e-7291-4de1-ac30-68e343153c59"/>
            <p:cNvSpPr/>
            <p:nvPr/>
          </p:nvSpPr>
          <p:spPr>
            <a:xfrm>
              <a:off x="5029200" y="2854248"/>
              <a:ext cx="2133600" cy="2133600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false"/>
            <a:lstStyle/>
            <a:p>
              <a:pPr algn="ctr"/>
            </a:p>
          </p:txBody>
        </p:sp>
        <p:cxnSp>
          <p:nvCxnSpPr>
            <p:cNvPr id="20" name="直接连接符 19" descr="cf4025ad-7c90-4164-b4be-63db34d22faf"/>
            <p:cNvCxnSpPr/>
            <p:nvPr/>
          </p:nvCxnSpPr>
          <p:spPr>
            <a:xfrm>
              <a:off x="0" y="3921048"/>
              <a:ext cx="4508500" cy="0"/>
            </a:xfrm>
            <a:prstGeom prst="line">
              <a:avLst/>
            </a:prstGeom>
            <a:noFill/>
            <a:ln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8" name="直接连接符 27" descr="c5c1a91b-34bf-45b5-a511-4802163c67cc"/>
            <p:cNvCxnSpPr/>
            <p:nvPr/>
          </p:nvCxnSpPr>
          <p:spPr>
            <a:xfrm flipH="true">
              <a:off x="7683500" y="3921048"/>
              <a:ext cx="4508500" cy="0"/>
            </a:xfrm>
            <a:prstGeom prst="line">
              <a:avLst/>
            </a:prstGeom>
            <a:noFill/>
            <a:ln>
              <a:solidFill>
                <a:schemeClr val="tx1">
                  <a:lumMod val="50000"/>
                  <a:lumOff val="50000"/>
                  <a:alpha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" name="Title" descr="b9563c79-1450-4fca-89e7-a4688568964c"/>
            <p:cNvSpPr txBox="true"/>
            <p:nvPr/>
          </p:nvSpPr>
          <p:spPr>
            <a:xfrm>
              <a:off x="654050" y="1130300"/>
              <a:ext cx="10871200" cy="461665"/>
            </a:xfrm>
            <a:prstGeom prst="rect">
              <a:avLst/>
            </a:prstGeom>
            <a:noFill/>
          </p:spPr>
          <p:txBody>
            <a:bodyPr vert="horz" wrap="square" rtlCol="0" anchor="ctr" anchorCtr="fals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项目招引与建设成效显著，为发展注入动力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14" name="组合 13" descr="9d2b2c47-9aa3-4dcb-9e8a-4d3d883e4d4a"/>
            <p:cNvGrpSpPr/>
            <p:nvPr/>
          </p:nvGrpSpPr>
          <p:grpSpPr>
            <a:xfrm>
              <a:off x="4508501" y="3216198"/>
              <a:ext cx="3174999" cy="2203449"/>
              <a:chOff x="4508501" y="3216198"/>
              <a:chExt cx="3174999" cy="2203449"/>
            </a:xfrm>
          </p:grpSpPr>
          <p:sp>
            <p:nvSpPr>
              <p:cNvPr id="6" name="Bullet1" descr="6fff7cd7-cba9-4fd4-9a5a-227d39fbef0c"/>
              <p:cNvSpPr/>
              <p:nvPr/>
            </p:nvSpPr>
            <p:spPr>
              <a:xfrm>
                <a:off x="5391150" y="3216198"/>
                <a:ext cx="1409700" cy="14097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 strike="noStrike">
                    <a:solidFill>
                      <a:srgbClr val="FFFFFF"/>
                    </a:solidFill>
                    <a:ea typeface="微软雅黑"/>
                  </a:rPr>
                  <a:t>产业链招商成果丰硕</a:t>
                </a:r>
                <a:endParaRPr lang="en-US" sz="1800" b="1" i="0" u="none" strike="noStrik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11" name="Text1" descr="78cc3ccb-7572-4124-b9eb-6444692f38b9"/>
              <p:cNvSpPr txBox="true"/>
              <p:nvPr/>
            </p:nvSpPr>
            <p:spPr>
              <a:xfrm>
                <a:off x="4508501" y="4530493"/>
                <a:ext cx="3174999" cy="889154"/>
              </a:xfrm>
              <a:prstGeom prst="rect">
                <a:avLst/>
              </a:prstGeom>
              <a:noFill/>
            </p:spPr>
            <p:txBody>
              <a:bodyPr wrap="square" rtlCol="0" anchor="ctr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以产业链招商为重点，新签约项目57个，合同引资额112.4亿元。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16" name="组合 15" descr="f6df9c38-0e4c-434e-86fb-8764f3910dc1"/>
            <p:cNvGrpSpPr/>
            <p:nvPr/>
          </p:nvGrpSpPr>
          <p:grpSpPr>
            <a:xfrm>
              <a:off x="660400" y="1719456"/>
              <a:ext cx="3174999" cy="2097312"/>
              <a:chOff x="660400" y="1719456"/>
              <a:chExt cx="3174999" cy="2097312"/>
            </a:xfrm>
          </p:grpSpPr>
          <p:sp>
            <p:nvSpPr>
              <p:cNvPr id="17" name="Bullet2" descr="b01d00a4-4e4a-435a-acbf-5486cfb57341"/>
              <p:cNvSpPr/>
              <p:nvPr/>
            </p:nvSpPr>
            <p:spPr>
              <a:xfrm>
                <a:off x="1570037" y="2461043"/>
                <a:ext cx="1355725" cy="1355725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重大项目相继签约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5" name="Text2" descr="5ac1bb77-e7c4-49d6-b7e7-ceb1abcbd821"/>
              <p:cNvSpPr txBox="true"/>
              <p:nvPr/>
            </p:nvSpPr>
            <p:spPr>
              <a:xfrm>
                <a:off x="660400" y="1719456"/>
                <a:ext cx="3174999" cy="889154"/>
              </a:xfrm>
              <a:prstGeom prst="rect">
                <a:avLst/>
              </a:prstGeom>
              <a:noFill/>
            </p:spPr>
            <p:txBody>
              <a:bodyPr wrap="square" rtlCol="0" anchor="ctr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白河南热电厂、硼中子高端医疗装备等项目签约，发展后劲增强。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15" name="组合 14" descr="85702268-de6c-4d71-a9c4-bb779efcf542"/>
            <p:cNvGrpSpPr/>
            <p:nvPr/>
          </p:nvGrpSpPr>
          <p:grpSpPr>
            <a:xfrm>
              <a:off x="660400" y="3998463"/>
              <a:ext cx="3174999" cy="2135637"/>
              <a:chOff x="660400" y="3998463"/>
              <a:chExt cx="3174999" cy="2135637"/>
            </a:xfrm>
          </p:grpSpPr>
          <p:sp>
            <p:nvSpPr>
              <p:cNvPr id="13" name="Bullet3" descr="b4dfc05f-fea3-46a9-8b40-c9fe6303745f"/>
              <p:cNvSpPr/>
              <p:nvPr/>
            </p:nvSpPr>
            <p:spPr>
              <a:xfrm>
                <a:off x="1570037" y="3998463"/>
                <a:ext cx="1355725" cy="1355725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重点项目投资超额完成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22" name="Text3" descr="92f535e3-95c8-4ef3-81b2-a7f100dfe318"/>
              <p:cNvSpPr txBox="true"/>
              <p:nvPr/>
            </p:nvSpPr>
            <p:spPr>
              <a:xfrm>
                <a:off x="660400" y="5244946"/>
                <a:ext cx="3174999" cy="889154"/>
              </a:xfrm>
              <a:prstGeom prst="rect">
                <a:avLst/>
              </a:prstGeom>
              <a:noFill/>
            </p:spPr>
            <p:txBody>
              <a:bodyPr wrap="square" rtlCol="0" anchor="ctr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全年实施省、市重点项目81个，完成投资260亿元，超额完成目标。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3" name="组合 22" descr="c58af546-f7cd-4d79-aa36-63a01b773837"/>
            <p:cNvGrpSpPr/>
            <p:nvPr/>
          </p:nvGrpSpPr>
          <p:grpSpPr>
            <a:xfrm>
              <a:off x="8356601" y="1719456"/>
              <a:ext cx="3174999" cy="2097312"/>
              <a:chOff x="8356601" y="1719456"/>
              <a:chExt cx="3174999" cy="2097312"/>
            </a:xfrm>
          </p:grpSpPr>
          <p:sp>
            <p:nvSpPr>
              <p:cNvPr id="30" name="Bullet4" descr="a2557461-aa28-4eb5-853f-4ad4aa615dd3"/>
              <p:cNvSpPr/>
              <p:nvPr/>
            </p:nvSpPr>
            <p:spPr>
              <a:xfrm flipH="true">
                <a:off x="9266238" y="2461043"/>
                <a:ext cx="1355725" cy="1355725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latin typeface="微软雅黑"/>
                  </a:rPr>
                  <a:t>“三个一批”项目推进有力</a:t>
                </a:r>
                <a:endParaRPr lang="en-US" sz="1800" b="1" i="0" u="none">
                  <a:solidFill>
                    <a:srgbClr val="000000"/>
                  </a:solidFill>
                  <a:latin typeface="微软雅黑"/>
                </a:endParaRPr>
              </a:p>
            </p:txBody>
          </p:sp>
          <p:sp>
            <p:nvSpPr>
              <p:cNvPr id="33" name="Text4" descr="df18bed1-d403-41c7-a7c8-acbf6a04f2ca"/>
              <p:cNvSpPr txBox="true"/>
              <p:nvPr/>
            </p:nvSpPr>
            <p:spPr>
              <a:xfrm flipH="true">
                <a:off x="8356601" y="1719456"/>
                <a:ext cx="3174999" cy="889154"/>
              </a:xfrm>
              <a:prstGeom prst="rect">
                <a:avLst/>
              </a:prstGeom>
              <a:noFill/>
            </p:spPr>
            <p:txBody>
              <a:bodyPr wrap="square" rtlCol="0" anchor="ctr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纳入全省“三个一批”台账项目22个，签约、开工、投产率均达100%。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18" name="组合 17" descr="8e789660-9a15-4073-83af-d99274151f3a"/>
            <p:cNvGrpSpPr/>
            <p:nvPr/>
          </p:nvGrpSpPr>
          <p:grpSpPr>
            <a:xfrm>
              <a:off x="8356601" y="3998463"/>
              <a:ext cx="3174999" cy="2135637"/>
              <a:chOff x="8356601" y="3998463"/>
              <a:chExt cx="3174999" cy="2135637"/>
            </a:xfrm>
          </p:grpSpPr>
          <p:sp>
            <p:nvSpPr>
              <p:cNvPr id="27" name="Bullet5" descr="96463de1-ef65-448f-b067-45f466ae6e9d"/>
              <p:cNvSpPr/>
              <p:nvPr/>
            </p:nvSpPr>
            <p:spPr>
              <a:xfrm flipH="true">
                <a:off x="9266238" y="3998463"/>
                <a:ext cx="1355725" cy="1355725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000000"/>
                    </a:solidFill>
                    <a:ea typeface="微软雅黑"/>
                  </a:rPr>
                  <a:t>产业项目开工投产</a:t>
                </a:r>
                <a:endParaRPr lang="en-US" sz="18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35" name="Text5" descr="798bcfd1-a4ba-4969-8e55-a97e63be2a9b"/>
              <p:cNvSpPr txBox="true"/>
              <p:nvPr/>
            </p:nvSpPr>
            <p:spPr>
              <a:xfrm flipH="true">
                <a:off x="8356601" y="5244946"/>
                <a:ext cx="3174999" cy="889154"/>
              </a:xfrm>
              <a:prstGeom prst="rect">
                <a:avLst/>
              </a:prstGeom>
              <a:noFill/>
            </p:spPr>
            <p:txBody>
              <a:bodyPr wrap="square" rtlCol="0" anchor="ctr" anchorCtr="fals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汉唐科技电容屏等项目开工，木兰花国际家纺等项目建成投产。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城市面貌改善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32" name="31d3349f-41a3-4401-93ed-c8371a39f0c0.source.4.zh-Hans.pptx" descr="21024f0b-f07c-4c3c-b15f-d093dc977f43"/>
          <p:cNvGrpSpPr/>
          <p:nvPr/>
        </p:nvGrpSpPr>
        <p:grpSpPr>
          <a:xfrm>
            <a:off x="673098" y="1130300"/>
            <a:ext cx="10845802" cy="5013325"/>
            <a:chOff x="673098" y="1130300"/>
            <a:chExt cx="10845802" cy="5013325"/>
          </a:xfrm>
        </p:grpSpPr>
        <p:sp>
          <p:nvSpPr>
            <p:cNvPr id="24" name="iśḷíďê" descr="238d3180-3499-4695-ba61-7610161b3c98"/>
            <p:cNvSpPr/>
            <p:nvPr/>
          </p:nvSpPr>
          <p:spPr bwMode="auto">
            <a:xfrm>
              <a:off x="903677" y="2794137"/>
              <a:ext cx="1989945" cy="1989945"/>
            </a:xfrm>
            <a:prstGeom prst="ellipse">
              <a:avLst/>
            </a:prstGeom>
            <a:solidFill>
              <a:schemeClr val="bg1"/>
            </a:solidFill>
            <a:ln w="69850" cap="flat" cmpd="sng" algn="ctr">
              <a:solidFill>
                <a:schemeClr val="accent1">
                  <a:lumMod val="100000"/>
                  <a:alpha val="22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21" name="îṣḷíḋè" descr="bb608131-fca8-494e-9329-be7cd9244b4e"/>
            <p:cNvSpPr/>
            <p:nvPr/>
          </p:nvSpPr>
          <p:spPr bwMode="auto">
            <a:xfrm>
              <a:off x="3701911" y="2794137"/>
              <a:ext cx="1989945" cy="1989945"/>
            </a:xfrm>
            <a:prstGeom prst="ellipse">
              <a:avLst/>
            </a:prstGeom>
            <a:solidFill>
              <a:schemeClr val="bg1"/>
            </a:solidFill>
            <a:ln w="69850" cap="flat" cmpd="sng" algn="ctr">
              <a:solidFill>
                <a:schemeClr val="tx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8" name="išľïde" descr="1da8180e-272e-493a-a597-1463b8d7be0e"/>
            <p:cNvSpPr/>
            <p:nvPr/>
          </p:nvSpPr>
          <p:spPr bwMode="auto">
            <a:xfrm>
              <a:off x="6500145" y="2794137"/>
              <a:ext cx="1989945" cy="1989945"/>
            </a:xfrm>
            <a:prstGeom prst="ellipse">
              <a:avLst/>
            </a:prstGeom>
            <a:solidFill>
              <a:schemeClr val="bg1"/>
            </a:solidFill>
            <a:ln w="69850" cap="flat" cmpd="sng" algn="ctr">
              <a:solidFill>
                <a:schemeClr val="accent1">
                  <a:lumMod val="75000"/>
                  <a:alpha val="22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15" name="iś1iďé" descr="05364ea2-6881-4c18-9d23-cc54e26d1790"/>
            <p:cNvSpPr/>
            <p:nvPr/>
          </p:nvSpPr>
          <p:spPr bwMode="auto">
            <a:xfrm>
              <a:off x="9298378" y="2794137"/>
              <a:ext cx="1989945" cy="1989945"/>
            </a:xfrm>
            <a:prstGeom prst="ellipse">
              <a:avLst/>
            </a:prstGeom>
            <a:solidFill>
              <a:schemeClr val="bg1"/>
            </a:solidFill>
            <a:ln w="69850" cap="flat" cmpd="sng" algn="ctr">
              <a:solidFill>
                <a:schemeClr val="tx2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</a:p>
          </p:txBody>
        </p:sp>
        <p:sp>
          <p:nvSpPr>
            <p:cNvPr id="7" name="Title" descr="9e0fc969-5b0a-4c56-b703-4b834212b534"/>
            <p:cNvSpPr txBox="true"/>
            <p:nvPr/>
          </p:nvSpPr>
          <p:spPr>
            <a:xfrm>
              <a:off x="673098" y="1130300"/>
              <a:ext cx="10845802" cy="710482"/>
            </a:xfrm>
            <a:prstGeom prst="rect">
              <a:avLst/>
            </a:prstGeom>
            <a:noFill/>
          </p:spPr>
          <p:txBody>
            <a:bodyPr wrap="square" lIns="91440" tIns="45720" rIns="91440" bIns="45720" anchor="ctr" anchorCtr="fals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城市环境与品质提升，居民生活更美好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cxnSp>
          <p:nvCxnSpPr>
            <p:cNvPr id="12" name="ïṡḷîďé" descr="71179d01-0663-4c41-af48-8b5cdca7070b"/>
            <p:cNvCxnSpPr/>
            <p:nvPr/>
          </p:nvCxnSpPr>
          <p:spPr>
            <a:xfrm>
              <a:off x="3297767" y="4699712"/>
              <a:ext cx="0" cy="144391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ï$1ïďé" descr="8ee8ee63-d672-4003-9297-b0f36f05ee68"/>
            <p:cNvCxnSpPr/>
            <p:nvPr/>
          </p:nvCxnSpPr>
          <p:spPr>
            <a:xfrm>
              <a:off x="6096001" y="4699712"/>
              <a:ext cx="0" cy="144391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îṡ1iḓé" descr="0cc15814-424b-4535-a40a-f7c4cb231238"/>
            <p:cNvCxnSpPr/>
            <p:nvPr/>
          </p:nvCxnSpPr>
          <p:spPr>
            <a:xfrm>
              <a:off x="8894234" y="4699712"/>
              <a:ext cx="0" cy="1443913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 descr="3f79bd0f-72a8-43c2-93d4-439c19df7f1b"/>
            <p:cNvGrpSpPr/>
            <p:nvPr/>
          </p:nvGrpSpPr>
          <p:grpSpPr>
            <a:xfrm>
              <a:off x="673100" y="2528900"/>
              <a:ext cx="2451100" cy="3499743"/>
              <a:chOff x="673100" y="2528900"/>
              <a:chExt cx="2451100" cy="3499743"/>
            </a:xfrm>
          </p:grpSpPr>
          <p:sp>
            <p:nvSpPr>
              <p:cNvPr id="25" name="Bullet1" descr="13eee1b8-088d-4f74-b84e-5e65189741c8"/>
              <p:cNvSpPr/>
              <p:nvPr/>
            </p:nvSpPr>
            <p:spPr bwMode="auto">
              <a:xfrm>
                <a:off x="988047" y="2878507"/>
                <a:ext cx="1821205" cy="1821205"/>
              </a:xfrm>
              <a:prstGeom prst="ellipse">
                <a:avLst/>
              </a:prstGeom>
              <a:solidFill>
                <a:schemeClr val="accent1">
                  <a:lumMod val="100000"/>
                </a:schemeClr>
              </a:solidFill>
              <a:ln w="57150">
                <a:noFill/>
                <a:round/>
              </a:ln>
            </p:spPr>
            <p:txBody>
              <a:bodyPr vert="horz" wrap="square" lIns="91440" tIns="45720" rIns="91440" bIns="45720" anchor="ctr" anchorCtr="true" compatLnSpc="tru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历史遗留问题大头化解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26" name="Number1" descr="9dc023d1-03cd-4984-abbc-59c01250ba78"/>
              <p:cNvSpPr/>
              <p:nvPr/>
            </p:nvSpPr>
            <p:spPr bwMode="auto">
              <a:xfrm>
                <a:off x="1633413" y="2528900"/>
                <a:ext cx="530473" cy="530473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rot="0" spcFirstLastPara="0" vert="horz" wrap="square" lIns="91440" tIns="45720" rIns="91440" bIns="45720" anchor="ctr" anchorCtr="true" forceAA="false" compatLnSpc="true">
                <a:normAutofit fontScale="70000" lnSpcReduction="20000"/>
              </a:bodyPr>
              <a:lstStyle/>
              <a:p>
                <a:pPr algn="ctr"/>
                <a:r>
                  <a:rPr lang="en-US" sz="3200" b="0" i="0" u="none">
                    <a:solidFill>
                      <a:srgbClr val="000000"/>
                    </a:solidFill>
                    <a:latin typeface="Arial"/>
                  </a:rPr>
                  <a:t>1</a:t>
                </a:r>
                <a:endParaRPr lang="en-US" sz="3200" b="0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" name="Text1" descr="00845ffb-73f1-4754-bce3-b3fceaff4547"/>
              <p:cNvSpPr/>
              <p:nvPr/>
            </p:nvSpPr>
            <p:spPr bwMode="auto">
              <a:xfrm>
                <a:off x="673100" y="5049319"/>
                <a:ext cx="2451100" cy="979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tru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陈棚、汉城河片区更新推进，5299户涉迁群众安置到位，“保交楼”成效显著。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8" name="组合 27" descr="080f2952-1eda-4bcd-a4bb-768fdd8cd48e"/>
            <p:cNvGrpSpPr/>
            <p:nvPr/>
          </p:nvGrpSpPr>
          <p:grpSpPr>
            <a:xfrm>
              <a:off x="3471333" y="2528900"/>
              <a:ext cx="2451100" cy="3499743"/>
              <a:chOff x="3471333" y="2528900"/>
              <a:chExt cx="2451100" cy="3499743"/>
            </a:xfrm>
          </p:grpSpPr>
          <p:sp>
            <p:nvSpPr>
              <p:cNvPr id="22" name="Bullet2" descr="b508a1f1-3e77-44f3-ba2a-45cf31fd38ff"/>
              <p:cNvSpPr/>
              <p:nvPr/>
            </p:nvSpPr>
            <p:spPr bwMode="auto">
              <a:xfrm>
                <a:off x="3786281" y="2878507"/>
                <a:ext cx="1821205" cy="1821205"/>
              </a:xfrm>
              <a:prstGeom prst="ellipse">
                <a:avLst/>
              </a:prstGeom>
              <a:solidFill>
                <a:schemeClr val="tx2">
                  <a:alpha val="50000"/>
                </a:schemeClr>
              </a:solidFill>
              <a:ln w="57150">
                <a:noFill/>
                <a:round/>
              </a:ln>
            </p:spPr>
            <p:txBody>
              <a:bodyPr vert="horz" wrap="square" lIns="91440" tIns="45720" rIns="91440" bIns="45720" anchor="ctr" anchorCtr="true" compatLnSpc="tru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老旧小区改造惠及群众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23" name="Number2" descr="222ec453-01da-4935-a3c7-fb0f64017732"/>
              <p:cNvSpPr/>
              <p:nvPr/>
            </p:nvSpPr>
            <p:spPr bwMode="auto">
              <a:xfrm>
                <a:off x="4440662" y="2528900"/>
                <a:ext cx="530473" cy="530473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rot="0" spcFirstLastPara="0" vert="horz" wrap="square" lIns="91440" tIns="45720" rIns="91440" bIns="45720" anchor="ctr" anchorCtr="true" forceAA="false" compatLnSpc="true">
                <a:normAutofit fontScale="70000" lnSpcReduction="20000"/>
              </a:bodyPr>
              <a:lstStyle/>
              <a:p>
                <a:pPr algn="ctr"/>
                <a:r>
                  <a:rPr lang="en-US" sz="3200" b="0" i="0" u="none">
                    <a:solidFill>
                      <a:srgbClr val="000000"/>
                    </a:solidFill>
                    <a:latin typeface="Arial"/>
                  </a:rPr>
                  <a:t>2</a:t>
                </a:r>
                <a:endParaRPr lang="en-US" sz="3200" b="0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" name="Text2" descr="e39152aa-1070-4a3b-a16b-f2145062254b"/>
              <p:cNvSpPr/>
              <p:nvPr/>
            </p:nvSpPr>
            <p:spPr bwMode="auto">
              <a:xfrm>
                <a:off x="3471333" y="5049319"/>
                <a:ext cx="2451100" cy="979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tru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投资7000万元改造老旧小区112个，惠及群众6900余户。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29" name="组合 28" descr="2a4bb651-66e6-41a9-a9cf-8c500659e8a2"/>
            <p:cNvGrpSpPr/>
            <p:nvPr/>
          </p:nvGrpSpPr>
          <p:grpSpPr>
            <a:xfrm>
              <a:off x="6269566" y="2528900"/>
              <a:ext cx="2451100" cy="3499743"/>
              <a:chOff x="6269566" y="2528900"/>
              <a:chExt cx="2451100" cy="3499743"/>
            </a:xfrm>
          </p:grpSpPr>
          <p:sp>
            <p:nvSpPr>
              <p:cNvPr id="19" name="Bullet3" descr="cd97ef52-37e8-4be8-ad64-37e0f9c37cf2"/>
              <p:cNvSpPr/>
              <p:nvPr/>
            </p:nvSpPr>
            <p:spPr bwMode="auto">
              <a:xfrm>
                <a:off x="6584515" y="2878507"/>
                <a:ext cx="1821205" cy="1821205"/>
              </a:xfrm>
              <a:prstGeom prst="ellipse">
                <a:avLst/>
              </a:prstGeom>
              <a:solidFill>
                <a:schemeClr val="accent1"/>
              </a:solidFill>
              <a:ln w="57150">
                <a:noFill/>
                <a:round/>
              </a:ln>
            </p:spPr>
            <p:txBody>
              <a:bodyPr vert="horz" wrap="square" lIns="91440" tIns="45720" rIns="91440" bIns="45720" anchor="ctr" anchorCtr="true" compatLnSpc="tru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路网建设提升出行便利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20" name="Number3" descr="899468f8-a206-42a4-b272-c1c6592642c7"/>
              <p:cNvSpPr/>
              <p:nvPr/>
            </p:nvSpPr>
            <p:spPr bwMode="auto">
              <a:xfrm>
                <a:off x="7229880" y="2528900"/>
                <a:ext cx="530473" cy="530473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rot="0" spcFirstLastPara="0" vert="horz" wrap="square" lIns="91440" tIns="45720" rIns="91440" bIns="45720" anchor="ctr" anchorCtr="true" forceAA="false" compatLnSpc="true">
                <a:normAutofit fontScale="70000" lnSpcReduction="20000"/>
              </a:bodyPr>
              <a:lstStyle/>
              <a:p>
                <a:pPr algn="ctr"/>
                <a:r>
                  <a:rPr lang="en-US" sz="3200" b="0" i="0" u="none">
                    <a:solidFill>
                      <a:srgbClr val="000000"/>
                    </a:solidFill>
                    <a:latin typeface="Arial"/>
                  </a:rPr>
                  <a:t>3</a:t>
                </a:r>
                <a:endParaRPr lang="en-US" sz="3200" b="0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" name="Text3" descr="3f3065e4-c23e-4c9c-8802-b4bd6f119258"/>
              <p:cNvSpPr/>
              <p:nvPr/>
            </p:nvSpPr>
            <p:spPr bwMode="auto">
              <a:xfrm>
                <a:off x="6269566" y="5049319"/>
                <a:ext cx="2451100" cy="979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tru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申伯大道等多条道路建成通车，渠首大道等开工建设。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30" name="组合 29" descr="46af35d3-4f36-4736-990c-e82555850e5a"/>
            <p:cNvGrpSpPr/>
            <p:nvPr/>
          </p:nvGrpSpPr>
          <p:grpSpPr>
            <a:xfrm>
              <a:off x="9067800" y="2528900"/>
              <a:ext cx="2451100" cy="3499743"/>
              <a:chOff x="9067800" y="2528900"/>
              <a:chExt cx="2451100" cy="3499743"/>
            </a:xfrm>
          </p:grpSpPr>
          <p:sp>
            <p:nvSpPr>
              <p:cNvPr id="16" name="Bullet4" descr="b2245d93-d8be-4387-9ea3-940f0588cce2"/>
              <p:cNvSpPr/>
              <p:nvPr/>
            </p:nvSpPr>
            <p:spPr bwMode="auto">
              <a:xfrm>
                <a:off x="9382748" y="2878507"/>
                <a:ext cx="1821205" cy="1821205"/>
              </a:xfrm>
              <a:prstGeom prst="ellipse">
                <a:avLst/>
              </a:prstGeom>
              <a:solidFill>
                <a:schemeClr val="tx2">
                  <a:alpha val="50000"/>
                </a:schemeClr>
              </a:solidFill>
              <a:ln w="57150">
                <a:noFill/>
                <a:round/>
              </a:ln>
            </p:spPr>
            <p:txBody>
              <a:bodyPr vert="horz" wrap="square" lIns="91440" tIns="45720" rIns="91440" bIns="45720" anchor="ctr" anchorCtr="true" compatLnSpc="true">
                <a:normAutofit/>
              </a:bodyPr>
              <a:lstStyle/>
              <a:p>
                <a:pPr algn="ctr"/>
                <a:r>
                  <a:rPr lang="en-US" sz="1800" b="1" i="0" u="none">
                    <a:solidFill>
                      <a:srgbClr val="FFFFFF"/>
                    </a:solidFill>
                    <a:ea typeface="微软雅黑"/>
                  </a:rPr>
                  <a:t>人居环境综合改善</a:t>
                </a:r>
                <a:endParaRPr lang="en-US" sz="1800" b="1" i="0" u="none">
                  <a:solidFill>
                    <a:srgbClr val="FFFFFF"/>
                  </a:solidFill>
                  <a:ea typeface="微软雅黑"/>
                </a:endParaRPr>
              </a:p>
            </p:txBody>
          </p:sp>
          <p:sp>
            <p:nvSpPr>
              <p:cNvPr id="17" name="Number4" descr="a729441e-a2ae-4236-a72b-fc11c09e5daf"/>
              <p:cNvSpPr/>
              <p:nvPr/>
            </p:nvSpPr>
            <p:spPr bwMode="auto">
              <a:xfrm>
                <a:off x="9943745" y="2528900"/>
                <a:ext cx="530473" cy="530473"/>
              </a:xfrm>
              <a:prstGeom prst="ellipse">
                <a:avLst/>
              </a:prstGeom>
              <a:solidFill>
                <a:schemeClr val="bg1"/>
              </a:solidFill>
              <a:ln w="19050" cap="flat" cmpd="sng" algn="ctr">
                <a:solidFill>
                  <a:schemeClr val="tx2"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rot="0" spcFirstLastPara="0" vert="horz" wrap="square" lIns="91440" tIns="45720" rIns="91440" bIns="45720" anchor="ctr" anchorCtr="true" forceAA="false" compatLnSpc="true">
                <a:normAutofit fontScale="70000" lnSpcReduction="20000"/>
              </a:bodyPr>
              <a:lstStyle/>
              <a:p>
                <a:pPr algn="ctr"/>
                <a:r>
                  <a:rPr lang="en-US" sz="3200" b="0" i="0" u="none">
                    <a:solidFill>
                      <a:srgbClr val="000000"/>
                    </a:solidFill>
                    <a:latin typeface="Arial"/>
                  </a:rPr>
                  <a:t>4</a:t>
                </a:r>
                <a:endParaRPr lang="en-US" sz="3200" b="0" i="0" u="non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1" name="Text4" descr="3bcf4a20-8f5b-45ac-b0a2-87a533ea50af"/>
              <p:cNvSpPr/>
              <p:nvPr/>
            </p:nvSpPr>
            <p:spPr bwMode="auto">
              <a:xfrm>
                <a:off x="9067800" y="5049319"/>
                <a:ext cx="2451100" cy="979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true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</a:pPr>
                <a:r>
                  <a:rPr lang="en-US" sz="1200" b="0" i="0" u="none">
                    <a:solidFill>
                      <a:srgbClr val="000000"/>
                    </a:solidFill>
                    <a:ea typeface="微软雅黑"/>
                  </a:rPr>
                  <a:t>数字化城管工作领先，PM2.5、PM10改善，水质达标，土壤环境稳定。</a:t>
                </a:r>
                <a:endParaRPr lang="en-US" sz="1200" b="0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乡村振兴成果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89" name="8683b209-25f6-4a55-bcf5-84d11b104515.source.4.zh-Hans.pptx" descr="3b1dfbde-5390-484a-8323-3dfec66bb85b"/>
          <p:cNvGrpSpPr/>
          <p:nvPr/>
        </p:nvGrpSpPr>
        <p:grpSpPr>
          <a:xfrm>
            <a:off x="660400" y="1130300"/>
            <a:ext cx="10858500" cy="4342031"/>
            <a:chOff x="660400" y="1130300"/>
            <a:chExt cx="10858500" cy="4342031"/>
          </a:xfrm>
        </p:grpSpPr>
        <p:sp>
          <p:nvSpPr>
            <p:cNvPr id="70" name="Title" descr="16cafdc1-df3c-43fc-a596-98a060c92b26"/>
            <p:cNvSpPr txBox="true"/>
            <p:nvPr/>
          </p:nvSpPr>
          <p:spPr>
            <a:xfrm>
              <a:off x="660400" y="1130300"/>
              <a:ext cx="10858500" cy="461665"/>
            </a:xfrm>
            <a:prstGeom prst="rect">
              <a:avLst/>
            </a:prstGeom>
            <a:noFill/>
          </p:spPr>
          <p:txBody>
            <a:bodyPr vert="horz" wrap="square" rtlCol="0" anchor="t" anchorCtr="true">
              <a:normAutofit/>
            </a:bodyPr>
            <a:lstStyle/>
            <a:p>
              <a:pPr algn="ctr"/>
              <a:r>
                <a:rPr lang="en-US" sz="2400" b="1" i="0" u="none">
                  <a:solidFill>
                    <a:srgbClr val="000000"/>
                  </a:solidFill>
                  <a:ea typeface="微软雅黑"/>
                </a:rPr>
                <a:t>乡村振兴步伐加快，农村发展呈现新气象</a:t>
              </a:r>
              <a:endParaRPr lang="en-US" sz="2400" b="1" i="0" u="none">
                <a:solidFill>
                  <a:srgbClr val="000000"/>
                </a:solidFill>
                <a:ea typeface="微软雅黑"/>
              </a:endParaRPr>
            </a:p>
          </p:txBody>
        </p:sp>
        <p:grpSp>
          <p:nvGrpSpPr>
            <p:cNvPr id="84" name="组合 83" descr="2fde702c-3646-482b-825d-e54f95b2cf50"/>
            <p:cNvGrpSpPr/>
            <p:nvPr/>
          </p:nvGrpSpPr>
          <p:grpSpPr>
            <a:xfrm>
              <a:off x="1012870" y="2495381"/>
              <a:ext cx="2349448" cy="2976950"/>
              <a:chOff x="1012870" y="2495381"/>
              <a:chExt cx="2349448" cy="2976950"/>
            </a:xfrm>
          </p:grpSpPr>
          <p:sp>
            <p:nvSpPr>
              <p:cNvPr id="32" name="Number1" descr="0d704e6a-a316-48e6-8183-d4f580e8682e"/>
              <p:cNvSpPr/>
              <p:nvPr/>
            </p:nvSpPr>
            <p:spPr bwMode="gray">
              <a:xfrm>
                <a:off x="1810839" y="2495381"/>
                <a:ext cx="753508" cy="748188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</a:ln>
              <a:effectLst/>
            </p:spPr>
            <p:txBody>
              <a:bodyPr wrap="square" lIns="91440" tIns="45720" rIns="91440" bIns="45720" anchor="ctr" anchorCtr="true">
                <a:norm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200" b="1" i="0" u="none">
                    <a:solidFill>
                      <a:srgbClr val="FFFFFF"/>
                    </a:solidFill>
                    <a:latin typeface="Arial"/>
                  </a:rPr>
                  <a:t>1</a:t>
                </a:r>
                <a:endParaRPr lang="en-US" sz="12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2" name="Bullet1" descr="e857d2ad-7767-4cb4-90e9-b2c35739b21c"/>
              <p:cNvSpPr txBox="true"/>
              <p:nvPr/>
            </p:nvSpPr>
            <p:spPr>
              <a:xfrm>
                <a:off x="1012870" y="3614432"/>
                <a:ext cx="2349448" cy="556180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/>
              </a:bodyPr>
              <a:lstStyle/>
              <a:p>
                <a:pPr algn="ctr"/>
                <a:r>
                  <a:rPr lang="en-US" sz="1800" b="1" i="0" u="none" strike="noStrike">
                    <a:solidFill>
                      <a:srgbClr val="000000"/>
                    </a:solidFill>
                    <a:ea typeface="微软雅黑"/>
                  </a:rPr>
                  <a:t>粮食生产二十连丰</a:t>
                </a:r>
                <a:endParaRPr lang="en-US" sz="1800" b="1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73" name="Text1" descr="6eab4638-cb29-4d17-bbb6-d75f99bfbb23"/>
              <p:cNvSpPr txBox="true"/>
              <p:nvPr/>
            </p:nvSpPr>
            <p:spPr>
              <a:xfrm>
                <a:off x="1012870" y="4170610"/>
                <a:ext cx="2349448" cy="1301721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开展“小田并大田”改革，克服灾害影响，粮食总产量9.6亿斤。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85" name="组合 84" descr="6e0788e0-347c-4792-b1db-4d820ab8d814"/>
            <p:cNvGrpSpPr/>
            <p:nvPr/>
          </p:nvGrpSpPr>
          <p:grpSpPr>
            <a:xfrm>
              <a:off x="3634152" y="2495381"/>
              <a:ext cx="2349448" cy="2976950"/>
              <a:chOff x="3634152" y="2495381"/>
              <a:chExt cx="2349448" cy="2976950"/>
            </a:xfrm>
          </p:grpSpPr>
          <p:sp>
            <p:nvSpPr>
              <p:cNvPr id="33" name="Number2" descr="e1bc6e0f-a77c-4c61-80c6-9de82d17ef88"/>
              <p:cNvSpPr/>
              <p:nvPr/>
            </p:nvSpPr>
            <p:spPr bwMode="gray">
              <a:xfrm>
                <a:off x="4432121" y="2495381"/>
                <a:ext cx="753508" cy="748188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</a:ln>
              <a:effectLst/>
            </p:spPr>
            <p:txBody>
              <a:bodyPr wrap="square" lIns="91440" tIns="45720" rIns="91440" bIns="45720" anchor="ctr" anchorCtr="true">
                <a:norm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200" b="1" i="0" u="none">
                    <a:solidFill>
                      <a:srgbClr val="FFFFFF"/>
                    </a:solidFill>
                    <a:latin typeface="Arial"/>
                  </a:rPr>
                  <a:t>2</a:t>
                </a:r>
                <a:endParaRPr lang="en-US" sz="12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4" name="Bullet2" descr="61233b32-7391-44ac-9f0a-066ff6747284"/>
              <p:cNvSpPr txBox="true"/>
              <p:nvPr/>
            </p:nvSpPr>
            <p:spPr>
              <a:xfrm>
                <a:off x="3634152" y="3614432"/>
                <a:ext cx="2349448" cy="556180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/>
              </a:bodyPr>
              <a:lstStyle/>
              <a:p>
                <a:pPr algn="ctr"/>
                <a:r>
                  <a:rPr lang="en-US" sz="1800" b="1" i="0" u="none" strike="noStrike">
                    <a:solidFill>
                      <a:srgbClr val="000000"/>
                    </a:solidFill>
                    <a:ea typeface="微软雅黑"/>
                  </a:rPr>
                  <a:t>脱贫成果巩固有效</a:t>
                </a:r>
                <a:endParaRPr lang="en-US" sz="1800" b="1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75" name="Text2" descr="fed94ac0-d985-4e94-8424-ee4b966915fa"/>
              <p:cNvSpPr txBox="true"/>
              <p:nvPr/>
            </p:nvSpPr>
            <p:spPr>
              <a:xfrm>
                <a:off x="3634152" y="4170610"/>
                <a:ext cx="2349448" cy="1301721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消除返贫风险738户，实施项目14个，发放小额帮扶贷款居全市前列。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86" name="组合 85" descr="58fc6a43-b2ec-428d-bde3-c410d57dbbd3"/>
            <p:cNvGrpSpPr/>
            <p:nvPr/>
          </p:nvGrpSpPr>
          <p:grpSpPr>
            <a:xfrm>
              <a:off x="6255434" y="2519007"/>
              <a:ext cx="2349448" cy="2953324"/>
              <a:chOff x="6255434" y="2519007"/>
              <a:chExt cx="2349448" cy="2953324"/>
            </a:xfrm>
          </p:grpSpPr>
          <p:sp>
            <p:nvSpPr>
              <p:cNvPr id="34" name="Number3" descr="5609859e-7c43-48f1-abb3-17c1d78a82e1"/>
              <p:cNvSpPr/>
              <p:nvPr/>
            </p:nvSpPr>
            <p:spPr bwMode="gray">
              <a:xfrm>
                <a:off x="7053403" y="2519007"/>
                <a:ext cx="753508" cy="748188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</a:ln>
              <a:effectLst/>
            </p:spPr>
            <p:txBody>
              <a:bodyPr wrap="square" lIns="91440" tIns="45720" rIns="91440" bIns="45720" anchor="ctr" anchorCtr="true">
                <a:norm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200" b="1" i="0" u="none">
                    <a:solidFill>
                      <a:srgbClr val="FFFFFF"/>
                    </a:solidFill>
                    <a:latin typeface="Arial"/>
                  </a:rPr>
                  <a:t>3</a:t>
                </a:r>
                <a:endParaRPr lang="en-US" sz="12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6" name="Bullet3" descr="40fe676c-984e-4130-ac98-38265571b618"/>
              <p:cNvSpPr txBox="true"/>
              <p:nvPr/>
            </p:nvSpPr>
            <p:spPr>
              <a:xfrm>
                <a:off x="6255434" y="3614432"/>
                <a:ext cx="2349448" cy="556180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/>
              </a:bodyPr>
              <a:lstStyle/>
              <a:p>
                <a:pPr algn="ctr"/>
                <a:r>
                  <a:rPr lang="en-US" sz="1800" b="1" i="0" u="none" strike="noStrike">
                    <a:solidFill>
                      <a:srgbClr val="000000"/>
                    </a:solidFill>
                    <a:ea typeface="微软雅黑"/>
                  </a:rPr>
                  <a:t>现代农业发展加速</a:t>
                </a:r>
                <a:endParaRPr lang="en-US" sz="1800" b="1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77" name="Text3" descr="4bfe6628-f0ab-4070-a852-f27f59392472"/>
              <p:cNvSpPr txBox="true"/>
              <p:nvPr/>
            </p:nvSpPr>
            <p:spPr>
              <a:xfrm>
                <a:off x="6255434" y="4170610"/>
                <a:ext cx="2349448" cy="1301721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培育新型经营主体，宛禾香等企业发展壮大，带动农民增收。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  <p:grpSp>
          <p:nvGrpSpPr>
            <p:cNvPr id="87" name="组合 86" descr="6dbffaf3-b4dd-46f7-8ae1-cbb0a12e980e"/>
            <p:cNvGrpSpPr/>
            <p:nvPr/>
          </p:nvGrpSpPr>
          <p:grpSpPr>
            <a:xfrm>
              <a:off x="8876715" y="2519007"/>
              <a:ext cx="2349448" cy="2953324"/>
              <a:chOff x="8876715" y="2519007"/>
              <a:chExt cx="2349448" cy="2953324"/>
            </a:xfrm>
          </p:grpSpPr>
          <p:sp>
            <p:nvSpPr>
              <p:cNvPr id="35" name="Number4" descr="ed820b35-5ee1-49df-837e-6666caddfcf0"/>
              <p:cNvSpPr/>
              <p:nvPr/>
            </p:nvSpPr>
            <p:spPr bwMode="gray">
              <a:xfrm>
                <a:off x="9674684" y="2519007"/>
                <a:ext cx="753508" cy="748188"/>
              </a:xfrm>
              <a:prstGeom prst="ellipse">
                <a:avLst/>
              </a:prstGeom>
              <a:solidFill>
                <a:schemeClr val="accent1"/>
              </a:solidFill>
              <a:ln w="12700">
                <a:noFill/>
                <a:round/>
              </a:ln>
              <a:effectLst/>
            </p:spPr>
            <p:txBody>
              <a:bodyPr wrap="square" lIns="91440" tIns="45720" rIns="91440" bIns="45720" anchor="ctr" anchorCtr="true">
                <a:normAutofit/>
              </a:bodyPr>
              <a:lstStyle/>
              <a:p>
                <a:pPr algn="ctr">
                  <a:lnSpc>
                    <a:spcPct val="100000"/>
                  </a:lnSpc>
                  <a:spcBef>
                    <a:spcPct val="0"/>
                  </a:spcBef>
                </a:pPr>
                <a:r>
                  <a:rPr lang="en-US" sz="1200" b="1" i="0" u="none">
                    <a:solidFill>
                      <a:srgbClr val="FFFFFF"/>
                    </a:solidFill>
                    <a:latin typeface="Arial"/>
                  </a:rPr>
                  <a:t>4</a:t>
                </a:r>
                <a:endParaRPr lang="en-US" sz="1200" b="1" i="0" u="none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78" name="Bullet4" descr="4f4af6fb-3c04-4d8e-9df1-7b7ae0b8e405"/>
              <p:cNvSpPr txBox="true"/>
              <p:nvPr/>
            </p:nvSpPr>
            <p:spPr>
              <a:xfrm>
                <a:off x="8876715" y="3614432"/>
                <a:ext cx="2349448" cy="556180"/>
              </a:xfrm>
              <a:prstGeom prst="rect">
                <a:avLst/>
              </a:prstGeom>
              <a:noFill/>
            </p:spPr>
            <p:txBody>
              <a:bodyPr wrap="square" rtlCol="0" anchor="b" anchorCtr="true">
                <a:normAutofit/>
              </a:bodyPr>
              <a:lstStyle/>
              <a:p>
                <a:pPr algn="ctr"/>
                <a:r>
                  <a:rPr lang="en-US" sz="1800" b="1" i="0" u="none" strike="noStrike">
                    <a:solidFill>
                      <a:srgbClr val="000000"/>
                    </a:solidFill>
                    <a:ea typeface="微软雅黑"/>
                  </a:rPr>
                  <a:t>乡村建设全面提升</a:t>
                </a:r>
                <a:endParaRPr lang="en-US" sz="1800" b="1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  <p:sp>
            <p:nvSpPr>
              <p:cNvPr id="79" name="Text4" descr="1d23e4dd-7733-4951-8efe-6fbb6aa64ec0"/>
              <p:cNvSpPr txBox="true"/>
              <p:nvPr/>
            </p:nvSpPr>
            <p:spPr>
              <a:xfrm>
                <a:off x="8876715" y="4170610"/>
                <a:ext cx="2349448" cy="1301721"/>
              </a:xfrm>
              <a:prstGeom prst="rect">
                <a:avLst/>
              </a:prstGeom>
              <a:noFill/>
            </p:spPr>
            <p:txBody>
              <a:bodyPr wrap="square" rtlCol="0" anchor="t" anchorCtr="true">
                <a:norm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200" b="0" i="0" u="none" strike="noStrike">
                    <a:solidFill>
                      <a:srgbClr val="000000"/>
                    </a:solidFill>
                    <a:ea typeface="微软雅黑"/>
                  </a:rPr>
                  <a:t>建成“美丽乡村重点县”等项目，新改建公路，改造桥梁。</a:t>
                </a:r>
                <a:endParaRPr lang="en-US" sz="1200" b="0" i="0" u="none" strike="noStrike">
                  <a:solidFill>
                    <a:srgbClr val="000000"/>
                  </a:solidFill>
                  <a:ea typeface="微软雅黑"/>
                </a:endParaRPr>
              </a:p>
            </p:txBody>
          </p:sp>
        </p:grp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descr="11b97c44-2704-4467-80dd-1c83d5bc7aeb"/>
          <p:cNvSpPr>
            <a:spLocks noGrp="true"/>
          </p:cNvSpPr>
          <p:nvPr>
            <p:ph type="title" hasCustomPrompt="true"/>
          </p:nvPr>
        </p:nvSpPr>
        <p:spPr/>
        <p:txBody>
          <a:bodyPr anchorCtr="false"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b="1" i="0" u="none">
                <a:solidFill>
                  <a:srgbClr val="000000"/>
                </a:solidFill>
                <a:ea typeface="微软雅黑"/>
              </a:rPr>
              <a:t>深化改革成果</a:t>
            </a:r>
            <a:endParaRPr lang="en-US" sz="2800" b="1" i="0" u="none">
              <a:solidFill>
                <a:srgbClr val="000000"/>
              </a:solidFill>
              <a:ea typeface="微软雅黑"/>
            </a:endParaRPr>
          </a:p>
        </p:txBody>
      </p:sp>
      <p:grpSp>
        <p:nvGrpSpPr>
          <p:cNvPr id="26" name="f5dddf67-72c7-4c25-a143-b2bd74c38759.source.3.zh-Hans.pptx" descr="4788965f-ce82-4988-98f5-edb335375d0c"/>
          <p:cNvGrpSpPr/>
          <p:nvPr/>
        </p:nvGrpSpPr>
        <p:grpSpPr>
          <a:xfrm>
            <a:off x="1" y="1130300"/>
            <a:ext cx="12191999" cy="5727700"/>
            <a:chOff x="1" y="1130300"/>
            <a:chExt cx="12191999" cy="5727700"/>
          </a:xfrm>
        </p:grpSpPr>
        <p:grpSp>
          <p:nvGrpSpPr>
            <p:cNvPr id="22" name="组合 21" descr="ebf6095b-d6f6-4963-8c5b-a24499f1aa88"/>
            <p:cNvGrpSpPr/>
            <p:nvPr/>
          </p:nvGrpSpPr>
          <p:grpSpPr>
            <a:xfrm>
              <a:off x="660400" y="1130300"/>
              <a:ext cx="10858500" cy="5727700"/>
              <a:chOff x="660400" y="1130300"/>
              <a:chExt cx="10858500" cy="5727700"/>
            </a:xfrm>
          </p:grpSpPr>
          <p:sp>
            <p:nvSpPr>
              <p:cNvPr id="72" name="Title" descr="275ec824-958d-44e3-abb4-d63a8984fb8e"/>
              <p:cNvSpPr>
                <a:spLocks noChangeAspect="true"/>
              </p:cNvSpPr>
              <p:nvPr/>
            </p:nvSpPr>
            <p:spPr>
              <a:xfrm>
                <a:off x="660401" y="1130300"/>
                <a:ext cx="5435600" cy="108274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 anchorCtr="false">
                <a:normAutofit/>
              </a:bodyPr>
              <a:lstStyle/>
              <a:p>
                <a:pPr algn="l"/>
                <a:r>
                  <a:rPr lang="en-US" sz="2400" b="1" i="0" u="none">
                    <a:solidFill>
                      <a:srgbClr val="000000"/>
                    </a:solidFill>
                    <a:ea typeface="微软雅黑"/>
                  </a:rPr>
                  <a:t>改革深入推进，发展活力不断增强</a:t>
                </a:r>
                <a:endParaRPr lang="en-US" sz="2400" b="1" i="0" u="none">
                  <a:solidFill>
                    <a:srgbClr val="000000"/>
                  </a:solidFill>
                  <a:ea typeface="微软雅黑"/>
                </a:endParaRPr>
              </a:p>
            </p:txBody>
          </p:sp>
          <p:grpSp>
            <p:nvGrpSpPr>
              <p:cNvPr id="13" name="组合 12" descr="dc39bb44-c83e-42a1-8608-432010384dac"/>
              <p:cNvGrpSpPr/>
              <p:nvPr/>
            </p:nvGrpSpPr>
            <p:grpSpPr>
              <a:xfrm>
                <a:off x="660400" y="3389959"/>
                <a:ext cx="3138491" cy="3468041"/>
                <a:chOff x="660400" y="3389959"/>
                <a:chExt cx="3138491" cy="3468041"/>
              </a:xfrm>
            </p:grpSpPr>
            <p:grpSp>
              <p:nvGrpSpPr>
                <p:cNvPr id="29" name="组合 28" descr="0054e13c-b32c-4558-8ed0-401f9945665d"/>
                <p:cNvGrpSpPr/>
                <p:nvPr/>
              </p:nvGrpSpPr>
              <p:grpSpPr>
                <a:xfrm>
                  <a:off x="660400" y="3389959"/>
                  <a:ext cx="3138491" cy="2687624"/>
                  <a:chOff x="660401" y="2746996"/>
                  <a:chExt cx="2109357" cy="3330587"/>
                </a:xfrm>
              </p:grpSpPr>
              <p:grpSp>
                <p:nvGrpSpPr>
                  <p:cNvPr id="3" name="组合 2" descr="9d0d6b9b-fe73-4408-89dd-1b075c59582a"/>
                  <p:cNvGrpSpPr>
                    <a:grpSpLocks noChangeAspect="true"/>
                  </p:cNvGrpSpPr>
                  <p:nvPr/>
                </p:nvGrpSpPr>
                <p:grpSpPr>
                  <a:xfrm>
                    <a:off x="660401" y="3306061"/>
                    <a:ext cx="2109357" cy="2771522"/>
                    <a:chOff x="4660423" y="2749264"/>
                    <a:chExt cx="6772468" cy="3506377"/>
                  </a:xfrm>
                </p:grpSpPr>
                <p:sp>
                  <p:nvSpPr>
                    <p:cNvPr id="4" name="ComponentBackground1" descr="502b53a0-584a-4b4b-8420-da357db4c821"/>
                    <p:cNvSpPr/>
                    <p:nvPr/>
                  </p:nvSpPr>
                  <p:spPr>
                    <a:xfrm>
                      <a:off x="4660423" y="2749264"/>
                      <a:ext cx="6772468" cy="3419710"/>
                    </a:xfrm>
                    <a:prstGeom prst="roundRect">
                      <a:avLst>
                        <a:gd name="adj" fmla="val 12151"/>
                      </a:avLst>
                    </a:prstGeom>
                    <a:solidFill>
                      <a:schemeClr val="bg1"/>
                    </a:solidFill>
                    <a:ln w="12700" cap="rnd">
                      <a:gradFill flip="none" rotWithShape="true">
                        <a:gsLst>
                          <a:gs pos="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  <a:alpha val="0"/>
                            </a:schemeClr>
                          </a:gs>
                        </a:gsLst>
                        <a:lin ang="16200000" scaled="true"/>
                        <a:tileRect/>
                      </a:gradFill>
                      <a:prstDash val="solid"/>
                      <a:round/>
                    </a:ln>
                    <a:effectLst>
                      <a:outerShdw blurRad="254000" dist="127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false" anchor="ctr" anchorCtr="false" forceAA="false" compatLnSpc="true">
                      <a:normAutofit/>
                    </a:bodyPr>
                    <a:lstStyle/>
                    <a:p>
                      <a:pPr algn="r"/>
                    </a:p>
                  </p:txBody>
                </p:sp>
                <p:sp>
                  <p:nvSpPr>
                    <p:cNvPr id="5" name="Shape1" descr="dad7cbcb-a1ae-4615-9324-89a416af181a"/>
                    <p:cNvSpPr/>
                    <p:nvPr/>
                  </p:nvSpPr>
                  <p:spPr>
                    <a:xfrm>
                      <a:off x="6755481" y="6082306"/>
                      <a:ext cx="2522778" cy="173335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1"/>
                    </a:solidFill>
                    <a:ln w="12700" cap="rnd">
                      <a:noFill/>
                      <a:prstDash val="solid"/>
                      <a:round/>
                    </a:ln>
                    <a:effectLst>
                      <a:outerShdw blurRad="254000" dist="127000" algn="ctr" rotWithShape="0">
                        <a:schemeClr val="accent1">
                          <a:alpha val="32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false" anchor="ctr" anchorCtr="false" forceAA="false" compatLnSpc="true">
                      <a:normAutofit fontScale="25000" lnSpcReduction="20000"/>
                    </a:bodyPr>
                    <a:lstStyle/>
                    <a:p>
                      <a:pPr algn="l"/>
                    </a:p>
                  </p:txBody>
                </p:sp>
                <p:sp>
                  <p:nvSpPr>
                    <p:cNvPr id="6" name="Text1" descr="61db31a2-7496-44df-bc3e-0592ff997fcd"/>
                    <p:cNvSpPr/>
                    <p:nvPr/>
                  </p:nvSpPr>
                  <p:spPr bwMode="auto">
                    <a:xfrm>
                      <a:off x="4964744" y="4158821"/>
                      <a:ext cx="6104255" cy="15095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落实“三化三制”改革，创新人员绩效考核，市场化运营水平提高。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7" name="Bullet1" descr="c70e5f94-a4a6-46ea-aa56-cc94521b90d4"/>
                    <p:cNvSpPr txBox="true"/>
                    <p:nvPr/>
                  </p:nvSpPr>
                  <p:spPr bwMode="auto">
                    <a:xfrm>
                      <a:off x="4964744" y="3049406"/>
                      <a:ext cx="6104255" cy="108754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1440" tIns="45720" rIns="91440" bIns="4572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spcBef>
                          <a:spcPct val="0"/>
                        </a:spcBef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开发区改革提升运营水平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28" name="Shape1" descr="491646a7-8661-4023-97c2-be2e3fbf7258"/>
                  <p:cNvSpPr txBox="true">
                    <a:spLocks noChangeAspect="true"/>
                  </p:cNvSpPr>
                  <p:nvPr/>
                </p:nvSpPr>
                <p:spPr>
                  <a:xfrm>
                    <a:off x="1042605" y="2746996"/>
                    <a:ext cx="1326393" cy="559064"/>
                  </a:xfrm>
                  <a:prstGeom prst="upArrow">
                    <a:avLst>
                      <a:gd name="adj1" fmla="val 50000"/>
                      <a:gd name="adj2" fmla="val 74897"/>
                    </a:avLst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false"/>
                  <a:lstStyle>
                    <a:defPPr>
                      <a:defRPr lang="en-US"/>
                    </a:defPPr>
                    <a:lvl1pPr algn="ctr">
                      <a:defRPr b="1">
                        <a:solidFill>
                          <a:srgbClr val="FFFFFF"/>
                        </a:solidFill>
                        <a:cs typeface="+mn-ea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/>
                  </a:p>
                </p:txBody>
              </p:sp>
            </p:grpSp>
            <p:cxnSp>
              <p:nvCxnSpPr>
                <p:cNvPr id="9" name="直接连接符 8" descr="78619c80-0d17-4abf-b9ae-434e291e9be2"/>
                <p:cNvCxnSpPr/>
                <p:nvPr/>
              </p:nvCxnSpPr>
              <p:spPr>
                <a:xfrm flipV="true">
                  <a:off x="2200617" y="6134100"/>
                  <a:ext cx="0" cy="723900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true"/>
                  </a:gradFill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组合 17" descr="e7f01c2c-b53d-449e-8765-17718470ce76"/>
              <p:cNvGrpSpPr/>
              <p:nvPr/>
            </p:nvGrpSpPr>
            <p:grpSpPr>
              <a:xfrm>
                <a:off x="4520404" y="2548380"/>
                <a:ext cx="3138491" cy="4309620"/>
                <a:chOff x="4520404" y="2548380"/>
                <a:chExt cx="3138491" cy="4309620"/>
              </a:xfrm>
            </p:grpSpPr>
            <p:grpSp>
              <p:nvGrpSpPr>
                <p:cNvPr id="44" name="组合 43" descr="7c3fe546-f1c6-435f-8330-f502e9a212da"/>
                <p:cNvGrpSpPr/>
                <p:nvPr/>
              </p:nvGrpSpPr>
              <p:grpSpPr>
                <a:xfrm>
                  <a:off x="4520404" y="2548380"/>
                  <a:ext cx="3138491" cy="2687624"/>
                  <a:chOff x="660401" y="2746996"/>
                  <a:chExt cx="2109357" cy="3330587"/>
                </a:xfrm>
              </p:grpSpPr>
              <p:grpSp>
                <p:nvGrpSpPr>
                  <p:cNvPr id="45" name="组合 44" descr="113842df-eb69-49c5-b261-74cb85b85318"/>
                  <p:cNvGrpSpPr>
                    <a:grpSpLocks noChangeAspect="true"/>
                  </p:cNvGrpSpPr>
                  <p:nvPr/>
                </p:nvGrpSpPr>
                <p:grpSpPr>
                  <a:xfrm>
                    <a:off x="660401" y="3306061"/>
                    <a:ext cx="2109357" cy="2771522"/>
                    <a:chOff x="4660423" y="2749264"/>
                    <a:chExt cx="6772468" cy="3506377"/>
                  </a:xfrm>
                </p:grpSpPr>
                <p:sp>
                  <p:nvSpPr>
                    <p:cNvPr id="47" name="ComponentBackground2" descr="c3b842ea-87dc-4917-b0f9-e18870a4c133"/>
                    <p:cNvSpPr/>
                    <p:nvPr/>
                  </p:nvSpPr>
                  <p:spPr>
                    <a:xfrm>
                      <a:off x="4660423" y="2749264"/>
                      <a:ext cx="6772468" cy="3419710"/>
                    </a:xfrm>
                    <a:prstGeom prst="roundRect">
                      <a:avLst>
                        <a:gd name="adj" fmla="val 12151"/>
                      </a:avLst>
                    </a:prstGeom>
                    <a:solidFill>
                      <a:schemeClr val="bg1"/>
                    </a:solidFill>
                    <a:ln w="12700" cap="rnd">
                      <a:gradFill flip="none" rotWithShape="true">
                        <a:gsLst>
                          <a:gs pos="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  <a:alpha val="0"/>
                            </a:schemeClr>
                          </a:gs>
                        </a:gsLst>
                        <a:lin ang="16200000" scaled="true"/>
                        <a:tileRect/>
                      </a:gradFill>
                      <a:prstDash val="solid"/>
                      <a:round/>
                    </a:ln>
                    <a:effectLst>
                      <a:outerShdw blurRad="254000" dist="127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false" anchor="ctr" anchorCtr="false" forceAA="false" compatLnSpc="true">
                      <a:normAutofit/>
                    </a:bodyPr>
                    <a:lstStyle/>
                    <a:p>
                      <a:pPr algn="r"/>
                    </a:p>
                  </p:txBody>
                </p:sp>
                <p:sp>
                  <p:nvSpPr>
                    <p:cNvPr id="48" name="Shape2" descr="d48cb501-388b-4222-a80c-aad11c3e8088"/>
                    <p:cNvSpPr/>
                    <p:nvPr/>
                  </p:nvSpPr>
                  <p:spPr>
                    <a:xfrm>
                      <a:off x="6755481" y="6082306"/>
                      <a:ext cx="2522778" cy="173335"/>
                    </a:xfrm>
                    <a:prstGeom prst="roundRect">
                      <a:avLst>
                        <a:gd name="adj" fmla="val 50000"/>
                      </a:avLst>
                    </a:prstGeom>
                    <a:gradFill flip="none" rotWithShape="true"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75000">
                          <a:schemeClr val="accent2"/>
                        </a:gs>
                      </a:gsLst>
                      <a:lin ang="2700000" scaled="true"/>
                      <a:tileRect/>
                    </a:gradFill>
                    <a:ln w="12700">
                      <a:noFill/>
                    </a:ln>
                    <a:effectLst>
                      <a:outerShdw blurRad="127000" dist="63500" dir="2700000" algn="tl" rotWithShape="0">
                        <a:schemeClr val="accent2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square" rtlCol="0" anchor="ctr" anchorCtr="false">
                      <a:normAutofit fontScale="25000" lnSpcReduction="20000"/>
                    </a:bodyPr>
                    <a:lstStyle/>
                    <a:p>
                      <a:pPr algn="ctr"/>
                    </a:p>
                  </p:txBody>
                </p:sp>
                <p:sp>
                  <p:nvSpPr>
                    <p:cNvPr id="49" name="Text2" descr="34386f7f-b06f-401b-b0c1-f9217796c22e"/>
                    <p:cNvSpPr/>
                    <p:nvPr/>
                  </p:nvSpPr>
                  <p:spPr bwMode="auto">
                    <a:xfrm>
                      <a:off x="4964744" y="4158821"/>
                      <a:ext cx="6104255" cy="15095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latin typeface="微软雅黑"/>
                        </a:rPr>
                        <a:t>“一网通办”率达97%，开展帮办代办，惠企政策落实，企业满意度提升。</a:t>
                      </a:r>
                      <a:endParaRPr lang="en-US" sz="1200" b="0" i="0" u="none">
                        <a:solidFill>
                          <a:srgbClr val="000000"/>
                        </a:solidFill>
                        <a:latin typeface="微软雅黑"/>
                      </a:endParaRPr>
                    </a:p>
                  </p:txBody>
                </p:sp>
                <p:sp>
                  <p:nvSpPr>
                    <p:cNvPr id="50" name="Bullet2" descr="8c5b9f70-9cd9-4236-87d8-7f2e974ec147"/>
                    <p:cNvSpPr txBox="true"/>
                    <p:nvPr/>
                  </p:nvSpPr>
                  <p:spPr bwMode="auto">
                    <a:xfrm>
                      <a:off x="4964744" y="3049406"/>
                      <a:ext cx="6104255" cy="108754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1440" tIns="45720" rIns="91440" bIns="4572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spcBef>
                          <a:spcPct val="0"/>
                        </a:spcBef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营商环境优化企业满意度升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46" name="Shape2" descr="bdd92b60-bb29-44fb-a56e-518bf30b671f"/>
                  <p:cNvSpPr txBox="true">
                    <a:spLocks noChangeAspect="true"/>
                  </p:cNvSpPr>
                  <p:nvPr/>
                </p:nvSpPr>
                <p:spPr>
                  <a:xfrm>
                    <a:off x="1042605" y="2746996"/>
                    <a:ext cx="1326393" cy="559064"/>
                  </a:xfrm>
                  <a:prstGeom prst="upArrow">
                    <a:avLst>
                      <a:gd name="adj1" fmla="val 50000"/>
                      <a:gd name="adj2" fmla="val 74897"/>
                    </a:avLst>
                  </a:prstGeom>
                  <a:gradFill flip="none" rotWithShape="true">
                    <a:gsLst>
                      <a:gs pos="0">
                        <a:schemeClr val="accent2">
                          <a:lumMod val="60000"/>
                          <a:lumOff val="40000"/>
                        </a:schemeClr>
                      </a:gs>
                      <a:gs pos="75000">
                        <a:schemeClr val="accent2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2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false"/>
                  <a:lstStyle>
                    <a:defPPr>
                      <a:defRPr lang="en-US"/>
                    </a:defPPr>
                    <a:lvl1pPr algn="ctr">
                      <a:defRPr b="1">
                        <a:solidFill>
                          <a:srgbClr val="FFFFFF"/>
                        </a:solidFill>
                        <a:cs typeface="+mn-ea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/>
                  </a:p>
                </p:txBody>
              </p:sp>
            </p:grpSp>
            <p:cxnSp>
              <p:nvCxnSpPr>
                <p:cNvPr id="15" name="直接连接符 14" descr="85e0e9f5-2a3d-4178-b2bc-ccbea070ad5e"/>
                <p:cNvCxnSpPr/>
                <p:nvPr/>
              </p:nvCxnSpPr>
              <p:spPr>
                <a:xfrm flipV="true">
                  <a:off x="6060621" y="5281310"/>
                  <a:ext cx="0" cy="1576690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true"/>
                  </a:gradFill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组合 20" descr="a27cb2a8-4b77-4259-a914-2a00e49d5c94"/>
              <p:cNvGrpSpPr/>
              <p:nvPr/>
            </p:nvGrpSpPr>
            <p:grpSpPr>
              <a:xfrm>
                <a:off x="8380409" y="1706802"/>
                <a:ext cx="3138491" cy="5151198"/>
                <a:chOff x="8380409" y="1706802"/>
                <a:chExt cx="3138491" cy="5151198"/>
              </a:xfrm>
            </p:grpSpPr>
            <p:grpSp>
              <p:nvGrpSpPr>
                <p:cNvPr id="51" name="组合 50" descr="de67f4d9-00c4-4001-b329-7a8650347776"/>
                <p:cNvGrpSpPr/>
                <p:nvPr/>
              </p:nvGrpSpPr>
              <p:grpSpPr>
                <a:xfrm>
                  <a:off x="8380409" y="1706802"/>
                  <a:ext cx="3138491" cy="2687624"/>
                  <a:chOff x="660401" y="2746996"/>
                  <a:chExt cx="2109357" cy="3330587"/>
                </a:xfrm>
              </p:grpSpPr>
              <p:grpSp>
                <p:nvGrpSpPr>
                  <p:cNvPr id="52" name="组合 51" descr="99803b93-e854-4fed-aacd-581d2ba72153"/>
                  <p:cNvGrpSpPr>
                    <a:grpSpLocks noChangeAspect="true"/>
                  </p:cNvGrpSpPr>
                  <p:nvPr/>
                </p:nvGrpSpPr>
                <p:grpSpPr>
                  <a:xfrm>
                    <a:off x="660401" y="3306061"/>
                    <a:ext cx="2109357" cy="2771522"/>
                    <a:chOff x="4660423" y="2749264"/>
                    <a:chExt cx="6772468" cy="3506377"/>
                  </a:xfrm>
                </p:grpSpPr>
                <p:sp>
                  <p:nvSpPr>
                    <p:cNvPr id="54" name="ComponentBackground3" descr="97fb75fa-0630-4357-a07f-a2dcca15e423"/>
                    <p:cNvSpPr/>
                    <p:nvPr/>
                  </p:nvSpPr>
                  <p:spPr>
                    <a:xfrm>
                      <a:off x="4660423" y="2749264"/>
                      <a:ext cx="6772468" cy="3419710"/>
                    </a:xfrm>
                    <a:prstGeom prst="roundRect">
                      <a:avLst>
                        <a:gd name="adj" fmla="val 12151"/>
                      </a:avLst>
                    </a:prstGeom>
                    <a:solidFill>
                      <a:schemeClr val="bg1"/>
                    </a:solidFill>
                    <a:ln w="12700" cap="rnd">
                      <a:gradFill flip="none" rotWithShape="true">
                        <a:gsLst>
                          <a:gs pos="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  <a:alpha val="0"/>
                            </a:schemeClr>
                          </a:gs>
                        </a:gsLst>
                        <a:lin ang="16200000" scaled="true"/>
                        <a:tileRect/>
                      </a:gradFill>
                      <a:prstDash val="solid"/>
                      <a:round/>
                    </a:ln>
                    <a:effectLst>
                      <a:outerShdw blurRad="254000" dist="127000" algn="ctr" rotWithShape="0">
                        <a:schemeClr val="accent1">
                          <a:alpha val="1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false" anchor="ctr" anchorCtr="false" forceAA="false" compatLnSpc="true">
                      <a:normAutofit/>
                    </a:bodyPr>
                    <a:lstStyle/>
                    <a:p>
                      <a:pPr algn="r"/>
                    </a:p>
                  </p:txBody>
                </p:sp>
                <p:sp>
                  <p:nvSpPr>
                    <p:cNvPr id="55" name="Shape3" descr="75acc43a-2b65-4c24-953a-df97f9fe6d1c"/>
                    <p:cNvSpPr/>
                    <p:nvPr/>
                  </p:nvSpPr>
                  <p:spPr>
                    <a:xfrm>
                      <a:off x="6755481" y="6082306"/>
                      <a:ext cx="2522778" cy="173335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1"/>
                    </a:solidFill>
                    <a:ln w="12700" cap="rnd">
                      <a:noFill/>
                      <a:prstDash val="solid"/>
                      <a:round/>
                    </a:ln>
                    <a:effectLst>
                      <a:outerShdw blurRad="254000" dist="127000" algn="ctr" rotWithShape="0">
                        <a:schemeClr val="accent1">
                          <a:alpha val="32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false" anchor="ctr" anchorCtr="false" forceAA="false" compatLnSpc="true">
                      <a:normAutofit fontScale="25000" lnSpcReduction="20000"/>
                    </a:bodyPr>
                    <a:lstStyle/>
                    <a:p>
                      <a:pPr algn="l"/>
                    </a:p>
                  </p:txBody>
                </p:sp>
                <p:sp>
                  <p:nvSpPr>
                    <p:cNvPr id="56" name="Text3" descr="85435063-761e-4441-8a25-ec349036829d"/>
                    <p:cNvSpPr/>
                    <p:nvPr/>
                  </p:nvSpPr>
                  <p:spPr bwMode="auto">
                    <a:xfrm>
                      <a:off x="4964744" y="4158821"/>
                      <a:ext cx="6104255" cy="150958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 lIns="90000" tIns="46800" rIns="90000" bIns="46800" anchor="t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lnSpc>
                          <a:spcPct val="120000"/>
                        </a:lnSpc>
                        <a:spcBef>
                          <a:spcPct val="0"/>
                        </a:spcBef>
                      </a:pPr>
                      <a:r>
                        <a:rPr lang="en-US" sz="1200" b="0" i="0" u="none">
                          <a:solidFill>
                            <a:srgbClr val="000000"/>
                          </a:solidFill>
                          <a:ea typeface="微软雅黑"/>
                        </a:rPr>
                        <a:t>完成科技成果转化项目13个，新增高新技术企业等，创建科研平台。</a:t>
                      </a:r>
                      <a:endParaRPr lang="en-US" sz="1200" b="0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  <p:sp>
                  <p:nvSpPr>
                    <p:cNvPr id="57" name="Bullet3" descr="32c3f2f8-80ad-494e-ab5a-57c6a38c2a56"/>
                    <p:cNvSpPr txBox="true"/>
                    <p:nvPr/>
                  </p:nvSpPr>
                  <p:spPr bwMode="auto">
                    <a:xfrm>
                      <a:off x="4964744" y="3049406"/>
                      <a:ext cx="6104255" cy="108754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 lIns="91440" tIns="45720" rIns="91440" bIns="45720" anchor="b" anchorCtr="false">
                      <a:normAutofit/>
                    </a:bodyPr>
                    <a:lstStyle>
                      <a:defPPr>
                        <a:defRPr lang="zh-CN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>
                        <a:spcBef>
                          <a:spcPct val="0"/>
                        </a:spcBef>
                      </a:pPr>
                      <a:r>
                        <a:rPr lang="en-US" sz="1800" b="1" i="0" u="none">
                          <a:solidFill>
                            <a:srgbClr val="000000"/>
                          </a:solidFill>
                          <a:ea typeface="微软雅黑"/>
                        </a:rPr>
                        <a:t>创新动能集聚转化成果</a:t>
                      </a:r>
                      <a:endParaRPr lang="en-US" sz="1800" b="1" i="0" u="none">
                        <a:solidFill>
                          <a:srgbClr val="000000"/>
                        </a:solidFill>
                        <a:ea typeface="微软雅黑"/>
                      </a:endParaRPr>
                    </a:p>
                  </p:txBody>
                </p:sp>
              </p:grpSp>
              <p:sp>
                <p:nvSpPr>
                  <p:cNvPr id="53" name="Shape3" descr="15925c4f-730c-49f4-9ddb-220a15679896"/>
                  <p:cNvSpPr txBox="true">
                    <a:spLocks noChangeAspect="true"/>
                  </p:cNvSpPr>
                  <p:nvPr/>
                </p:nvSpPr>
                <p:spPr>
                  <a:xfrm>
                    <a:off x="1042605" y="2746996"/>
                    <a:ext cx="1326393" cy="559064"/>
                  </a:xfrm>
                  <a:prstGeom prst="upArrow">
                    <a:avLst>
                      <a:gd name="adj1" fmla="val 50000"/>
                      <a:gd name="adj2" fmla="val 74897"/>
                    </a:avLst>
                  </a:prstGeom>
                  <a:gradFill flip="none" rotWithShape="true">
                    <a:gsLst>
                      <a:gs pos="0">
                        <a:schemeClr val="accent1">
                          <a:lumMod val="60000"/>
                          <a:lumOff val="40000"/>
                        </a:schemeClr>
                      </a:gs>
                      <a:gs pos="75000">
                        <a:schemeClr val="accent1"/>
                      </a:gs>
                    </a:gsLst>
                    <a:lin ang="2700000" scaled="true"/>
                    <a:tileRect/>
                  </a:gradFill>
                  <a:ln w="12700">
                    <a:noFill/>
                  </a:ln>
                  <a:effectLst>
                    <a:outerShdw blurRad="127000" dist="63500" dir="2700000" algn="tl" rotWithShape="0">
                      <a:schemeClr val="accent1">
                        <a:alpha val="1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false"/>
                  <a:lstStyle>
                    <a:defPPr>
                      <a:defRPr lang="en-US"/>
                    </a:defPPr>
                    <a:lvl1pPr algn="ctr">
                      <a:defRPr b="1">
                        <a:solidFill>
                          <a:srgbClr val="FFFFFF"/>
                        </a:solidFill>
                        <a:cs typeface="+mn-ea"/>
                      </a:defRPr>
                    </a:lvl1pPr>
                    <a:lvl2pPr>
                      <a:defRPr>
                        <a:solidFill>
                          <a:schemeClr val="lt1"/>
                        </a:solidFill>
                      </a:defRPr>
                    </a:lvl2pPr>
                    <a:lvl3pPr>
                      <a:defRPr>
                        <a:solidFill>
                          <a:schemeClr val="lt1"/>
                        </a:solidFill>
                      </a:defRPr>
                    </a:lvl3pPr>
                    <a:lvl4pPr>
                      <a:defRPr>
                        <a:solidFill>
                          <a:schemeClr val="lt1"/>
                        </a:solidFill>
                      </a:defRPr>
                    </a:lvl4pPr>
                    <a:lvl5pPr>
                      <a:defRPr>
                        <a:solidFill>
                          <a:schemeClr val="lt1"/>
                        </a:solidFill>
                      </a:defRPr>
                    </a:lvl5pPr>
                    <a:lvl6pPr>
                      <a:defRPr>
                        <a:solidFill>
                          <a:schemeClr val="lt1"/>
                        </a:solidFill>
                      </a:defRPr>
                    </a:lvl6pPr>
                    <a:lvl7pPr>
                      <a:defRPr>
                        <a:solidFill>
                          <a:schemeClr val="lt1"/>
                        </a:solidFill>
                      </a:defRPr>
                    </a:lvl7pPr>
                    <a:lvl8pPr>
                      <a:defRPr>
                        <a:solidFill>
                          <a:schemeClr val="lt1"/>
                        </a:solidFill>
                      </a:defRPr>
                    </a:lvl8pPr>
                    <a:lvl9pPr>
                      <a:defRPr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/>
                  </a:p>
                </p:txBody>
              </p:sp>
            </p:grpSp>
            <p:cxnSp>
              <p:nvCxnSpPr>
                <p:cNvPr id="19" name="直接连接符 18" descr="526c2170-91f7-41d3-ae67-16827e131b7e"/>
                <p:cNvCxnSpPr/>
                <p:nvPr/>
              </p:nvCxnSpPr>
              <p:spPr>
                <a:xfrm flipV="true">
                  <a:off x="9920626" y="4442762"/>
                  <a:ext cx="0" cy="2415238"/>
                </a:xfrm>
                <a:prstGeom prst="line">
                  <a:avLst/>
                </a:prstGeom>
                <a:ln>
                  <a:gradFill>
                    <a:gsLst>
                      <a:gs pos="0">
                        <a:schemeClr val="accent1">
                          <a:alpha val="0"/>
                        </a:schemeClr>
                      </a:gs>
                      <a:gs pos="100000">
                        <a:schemeClr val="accent1"/>
                      </a:gs>
                    </a:gsLst>
                    <a:lin ang="5400000" scaled="true"/>
                  </a:gradFill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组合 10" descr="0ffedf1e-827f-46d9-ac2c-7e83350d7fe8"/>
            <p:cNvGrpSpPr/>
            <p:nvPr/>
          </p:nvGrpSpPr>
          <p:grpSpPr>
            <a:xfrm>
              <a:off x="1" y="5647914"/>
              <a:ext cx="12191999" cy="1210086"/>
              <a:chOff x="1" y="4722738"/>
              <a:chExt cx="12191999" cy="2135262"/>
            </a:xfrm>
          </p:grpSpPr>
          <p:sp>
            <p:nvSpPr>
              <p:cNvPr id="12" name="任意多边形: 形状 11" descr="0eb7918a-2deb-4a29-811e-7347f9e78d11"/>
              <p:cNvSpPr>
                <a:spLocks noChangeAspect="true"/>
              </p:cNvSpPr>
              <p:nvPr/>
            </p:nvSpPr>
            <p:spPr>
              <a:xfrm>
                <a:off x="1" y="4722738"/>
                <a:ext cx="12191999" cy="2135261"/>
              </a:xfrm>
              <a:custGeom>
                <a:avLst/>
                <a:gdLst>
                  <a:gd name="connsiteX0" fmla="*/ 12191999 w 12191999"/>
                  <a:gd name="connsiteY0" fmla="*/ 0 h 1721321"/>
                  <a:gd name="connsiteX1" fmla="*/ 12191999 w 12191999"/>
                  <a:gd name="connsiteY1" fmla="*/ 1721321 h 1721321"/>
                  <a:gd name="connsiteX2" fmla="*/ 0 w 12191999"/>
                  <a:gd name="connsiteY2" fmla="*/ 1721321 h 1721321"/>
                  <a:gd name="connsiteX3" fmla="*/ 0 w 12191999"/>
                  <a:gd name="connsiteY3" fmla="*/ 993114 h 1721321"/>
                  <a:gd name="connsiteX4" fmla="*/ 181812 w 12191999"/>
                  <a:gd name="connsiteY4" fmla="*/ 1008852 h 1721321"/>
                  <a:gd name="connsiteX5" fmla="*/ 5124579 w 12191999"/>
                  <a:gd name="connsiteY5" fmla="*/ 1034391 h 1721321"/>
                  <a:gd name="connsiteX6" fmla="*/ 11895874 w 12191999"/>
                  <a:gd name="connsiteY6" fmla="*/ 89793 h 172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91999" h="1721321">
                    <a:moveTo>
                      <a:pt x="12191999" y="0"/>
                    </a:moveTo>
                    <a:lnTo>
                      <a:pt x="12191999" y="1721321"/>
                    </a:lnTo>
                    <a:lnTo>
                      <a:pt x="0" y="1721321"/>
                    </a:lnTo>
                    <a:lnTo>
                      <a:pt x="0" y="993114"/>
                    </a:lnTo>
                    <a:lnTo>
                      <a:pt x="181812" y="1008852"/>
                    </a:lnTo>
                    <a:cubicBezTo>
                      <a:pt x="1597719" y="1112676"/>
                      <a:pt x="3298985" y="1128310"/>
                      <a:pt x="5124579" y="1034391"/>
                    </a:cubicBezTo>
                    <a:cubicBezTo>
                      <a:pt x="7862970" y="893513"/>
                      <a:pt x="10297803" y="536149"/>
                      <a:pt x="11895874" y="89793"/>
                    </a:cubicBezTo>
                    <a:close/>
                  </a:path>
                </a:pathLst>
              </a:custGeom>
              <a:gradFill flip="none" rotWithShape="true">
                <a:gsLst>
                  <a:gs pos="0">
                    <a:schemeClr val="accent2">
                      <a:lumMod val="60000"/>
                      <a:lumOff val="40000"/>
                      <a:alpha val="15000"/>
                    </a:schemeClr>
                  </a:gs>
                  <a:gs pos="71000">
                    <a:schemeClr val="accent1">
                      <a:alpha val="59000"/>
                    </a:schemeClr>
                  </a:gs>
                </a:gsLst>
                <a:lin ang="18900000" scaled="true"/>
                <a:tileRect/>
              </a:gradFill>
              <a:ln w="12700">
                <a:noFill/>
              </a:ln>
              <a:effectLst>
                <a:outerShdw blurRad="127000" dist="50800" dir="5400000" algn="ctr" rotWithShape="0">
                  <a:schemeClr val="accent1">
                    <a:alpha val="15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  <p:sp>
            <p:nvSpPr>
              <p:cNvPr id="14" name="任意多边形: 形状 13" descr="a47ac04a-f01f-4b6a-8cb4-cb9e40f8c922"/>
              <p:cNvSpPr>
                <a:spLocks noChangeAspect="true"/>
              </p:cNvSpPr>
              <p:nvPr/>
            </p:nvSpPr>
            <p:spPr>
              <a:xfrm>
                <a:off x="1" y="5136679"/>
                <a:ext cx="12191999" cy="1721321"/>
              </a:xfrm>
              <a:custGeom>
                <a:avLst/>
                <a:gdLst>
                  <a:gd name="connsiteX0" fmla="*/ 12191999 w 12191999"/>
                  <a:gd name="connsiteY0" fmla="*/ 0 h 1721321"/>
                  <a:gd name="connsiteX1" fmla="*/ 12191999 w 12191999"/>
                  <a:gd name="connsiteY1" fmla="*/ 1721321 h 1721321"/>
                  <a:gd name="connsiteX2" fmla="*/ 0 w 12191999"/>
                  <a:gd name="connsiteY2" fmla="*/ 1721321 h 1721321"/>
                  <a:gd name="connsiteX3" fmla="*/ 0 w 12191999"/>
                  <a:gd name="connsiteY3" fmla="*/ 993114 h 1721321"/>
                  <a:gd name="connsiteX4" fmla="*/ 181812 w 12191999"/>
                  <a:gd name="connsiteY4" fmla="*/ 1008852 h 1721321"/>
                  <a:gd name="connsiteX5" fmla="*/ 5124579 w 12191999"/>
                  <a:gd name="connsiteY5" fmla="*/ 1034391 h 1721321"/>
                  <a:gd name="connsiteX6" fmla="*/ 11895874 w 12191999"/>
                  <a:gd name="connsiteY6" fmla="*/ 89793 h 17213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191999" h="1721321">
                    <a:moveTo>
                      <a:pt x="12191999" y="0"/>
                    </a:moveTo>
                    <a:lnTo>
                      <a:pt x="12191999" y="1721321"/>
                    </a:lnTo>
                    <a:lnTo>
                      <a:pt x="0" y="1721321"/>
                    </a:lnTo>
                    <a:lnTo>
                      <a:pt x="0" y="993114"/>
                    </a:lnTo>
                    <a:lnTo>
                      <a:pt x="181812" y="1008852"/>
                    </a:lnTo>
                    <a:cubicBezTo>
                      <a:pt x="1597719" y="1112676"/>
                      <a:pt x="3298985" y="1128310"/>
                      <a:pt x="5124579" y="1034391"/>
                    </a:cubicBezTo>
                    <a:cubicBezTo>
                      <a:pt x="7862970" y="893513"/>
                      <a:pt x="10297803" y="536149"/>
                      <a:pt x="11895874" y="89793"/>
                    </a:cubicBezTo>
                    <a:close/>
                  </a:path>
                </a:pathLst>
              </a:custGeom>
              <a:gradFill flip="none" rotWithShape="true"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71000">
                    <a:schemeClr val="accent1"/>
                  </a:gs>
                </a:gsLst>
                <a:lin ang="10800000" scaled="true"/>
                <a:tileRect/>
              </a:gradFill>
              <a:ln w="12700">
                <a:noFill/>
              </a:ln>
              <a:effectLst>
                <a:outerShdw blurRad="127000" dist="50800" dir="5400000" algn="ctr" rotWithShape="0">
                  <a:schemeClr val="accent1">
                    <a:alpha val="15000"/>
                  </a:schemeClr>
                </a:outerShdw>
              </a:effectLst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 anchorCtr="false">
                <a:noAutofit/>
              </a:bodyPr>
              <a:lstStyle/>
              <a:p>
                <a:pPr algn="ctr"/>
              </a:p>
            </p:txBody>
          </p:sp>
        </p:grp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Designed by iSlide">
  <a:themeElements>
    <a:clrScheme name="iSlid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BC34A"/>
      </a:accent1>
      <a:accent2>
        <a:srgbClr val="D54431"/>
      </a:accent2>
      <a:accent3>
        <a:srgbClr val="4A69BD"/>
      </a:accent3>
      <a:accent4>
        <a:srgbClr val="60A3BC"/>
      </a:accent4>
      <a:accent5>
        <a:srgbClr val="E5A943"/>
      </a:accent5>
      <a:accent6>
        <a:srgbClr val="E26150"/>
      </a:accent6>
      <a:hlink>
        <a:srgbClr val="4472C4"/>
      </a:hlink>
      <a:folHlink>
        <a:srgbClr val="BFBFBF"/>
      </a:folHlink>
    </a:clrScheme>
    <a:fontScheme name="iSlide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iSlid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iSlide#59df222f-ee74-4394-b495-eefc94d7909a</Template>
  <TotalTime>0</TotalTime>
  <Words>3596</Words>
  <Application>WPS 演示</Application>
  <PresentationFormat>Widescreen</PresentationFormat>
  <Paragraphs>498</Paragraphs>
  <Slides>27</Slides>
  <Notes>7</Notes>
  <HiddenSlides>7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2" baseType="lpstr">
      <vt:lpstr>Arial</vt:lpstr>
      <vt:lpstr>宋体</vt:lpstr>
      <vt:lpstr>Wingdings</vt:lpstr>
      <vt:lpstr>Nimbus Roman No9 L</vt:lpstr>
      <vt:lpstr>微软雅黑</vt:lpstr>
      <vt:lpstr>黑体</vt:lpstr>
      <vt:lpstr>Arial</vt:lpstr>
      <vt:lpstr>汉仪雅酷黑 55W</vt:lpstr>
      <vt:lpstr>微软雅黑</vt:lpstr>
      <vt:lpstr>Arial Unicode MS</vt:lpstr>
      <vt:lpstr>Calibri</vt:lpstr>
      <vt:lpstr>DejaVu Sans</vt:lpstr>
      <vt:lpstr>等线</vt:lpstr>
      <vt:lpstr>方正黑体_GBK</vt:lpstr>
      <vt:lpstr>Designed by iSlide</vt:lpstr>
      <vt:lpstr>2025年南阳市宛城区政府工作报告</vt:lpstr>
      <vt:lpstr>目录</vt:lpstr>
      <vt:lpstr>2024年工作回顾</vt:lpstr>
      <vt:lpstr>整体工作成效</vt:lpstr>
      <vt:lpstr>产业发展成果</vt:lpstr>
      <vt:lpstr>项目建设成果</vt:lpstr>
      <vt:lpstr>城市面貌改善</vt:lpstr>
      <vt:lpstr>乡村振兴成果</vt:lpstr>
      <vt:lpstr>深化改革成果</vt:lpstr>
      <vt:lpstr>民生改善成果</vt:lpstr>
      <vt:lpstr>社会治理成果</vt:lpstr>
      <vt:lpstr>2025年工作总体要求和主要预期目标</vt:lpstr>
      <vt:lpstr>工作总体要求</vt:lpstr>
      <vt:lpstr>主要预期目标</vt:lpstr>
      <vt:lpstr>发展机遇与挑战</vt:lpstr>
      <vt:lpstr>2025年重点工作</vt:lpstr>
      <vt:lpstr>工业攻坚突破</vt:lpstr>
      <vt:lpstr>消费攻坚突破</vt:lpstr>
      <vt:lpstr>城建管攻坚突破</vt:lpstr>
      <vt:lpstr>乡村振兴攻坚突破</vt:lpstr>
      <vt:lpstr>民生改善攻坚突破</vt:lpstr>
      <vt:lpstr>发展环境攻坚突破</vt:lpstr>
      <vt:lpstr>全面加强政府自身建设</vt:lpstr>
      <vt:lpstr>政治引领</vt:lpstr>
      <vt:lpstr>依法行政</vt:lpstr>
      <vt:lpstr>转变作风</vt:lpstr>
      <vt:lpstr>廉洁从政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iSlide</dc:creator>
  <cp:lastModifiedBy>nyadmin</cp:lastModifiedBy>
  <cp:revision>2</cp:revision>
  <cp:lastPrinted>2025-08-21T07:42:10Z</cp:lastPrinted>
  <dcterms:created xsi:type="dcterms:W3CDTF">2025-08-21T07:42:10Z</dcterms:created>
  <dcterms:modified xsi:type="dcterms:W3CDTF">2025-08-21T07:42:10Z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59df222f-ee74-4394-b495-eefc94d7909a</vt:lpwstr>
  </property>
  <property fmtid="{D5CDD505-2E9C-101B-9397-08002B2CF9AE}" pid="3" name="KSOProductBuildVer">
    <vt:lpwstr>2052-11.8.2.9831</vt:lpwstr>
  </property>
</Properties>
</file>